
<file path=[Content_Types].xml><?xml version="1.0" encoding="utf-8"?>
<Types xmlns="http://schemas.openxmlformats.org/package/2006/content-types">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4"/>
  </p:notesMasterIdLst>
  <p:handoutMasterIdLst>
    <p:handoutMasterId r:id="rId45"/>
  </p:handoutMasterIdLst>
  <p:sldIdLst>
    <p:sldId id="268" r:id="rId5"/>
    <p:sldId id="269" r:id="rId6"/>
    <p:sldId id="273" r:id="rId7"/>
    <p:sldId id="278" r:id="rId8"/>
    <p:sldId id="279" r:id="rId9"/>
    <p:sldId id="281" r:id="rId10"/>
    <p:sldId id="282" r:id="rId11"/>
    <p:sldId id="283" r:id="rId12"/>
    <p:sldId id="285" r:id="rId13"/>
    <p:sldId id="288" r:id="rId14"/>
    <p:sldId id="289" r:id="rId15"/>
    <p:sldId id="290" r:id="rId16"/>
    <p:sldId id="292" r:id="rId17"/>
    <p:sldId id="291" r:id="rId18"/>
    <p:sldId id="295" r:id="rId19"/>
    <p:sldId id="296" r:id="rId20"/>
    <p:sldId id="284" r:id="rId21"/>
    <p:sldId id="286" r:id="rId22"/>
    <p:sldId id="297" r:id="rId23"/>
    <p:sldId id="298" r:id="rId24"/>
    <p:sldId id="299" r:id="rId25"/>
    <p:sldId id="302" r:id="rId26"/>
    <p:sldId id="303" r:id="rId27"/>
    <p:sldId id="301" r:id="rId28"/>
    <p:sldId id="304" r:id="rId29"/>
    <p:sldId id="305" r:id="rId30"/>
    <p:sldId id="306" r:id="rId31"/>
    <p:sldId id="307" r:id="rId32"/>
    <p:sldId id="308" r:id="rId33"/>
    <p:sldId id="309" r:id="rId34"/>
    <p:sldId id="310" r:id="rId35"/>
    <p:sldId id="311" r:id="rId36"/>
    <p:sldId id="312" r:id="rId37"/>
    <p:sldId id="313" r:id="rId38"/>
    <p:sldId id="314" r:id="rId39"/>
    <p:sldId id="315" r:id="rId40"/>
    <p:sldId id="287" r:id="rId41"/>
    <p:sldId id="293" r:id="rId42"/>
    <p:sldId id="294" r:id="rId4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2712" autoAdjust="0"/>
  </p:normalViewPr>
  <p:slideViewPr>
    <p:cSldViewPr snapToGrid="0">
      <p:cViewPr varScale="1">
        <p:scale>
          <a:sx n="69" d="100"/>
          <a:sy n="69" d="100"/>
        </p:scale>
        <p:origin x="2190" y="72"/>
      </p:cViewPr>
      <p:guideLst>
        <p:guide pos="3840"/>
        <p:guide orient="horz" pos="2160"/>
      </p:guideLst>
    </p:cSldViewPr>
  </p:slideViewPr>
  <p:notesTextViewPr>
    <p:cViewPr>
      <p:scale>
        <a:sx n="1" d="1"/>
        <a:sy n="1" d="1"/>
      </p:scale>
      <p:origin x="0" y="0"/>
    </p:cViewPr>
  </p:notesTextViewPr>
  <p:notesViewPr>
    <p:cSldViewPr snapToGrid="0">
      <p:cViewPr varScale="1">
        <p:scale>
          <a:sx n="100" d="100"/>
          <a:sy n="100" d="100"/>
        </p:scale>
        <p:origin x="259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F0F6E8B-DF9F-4122-B5CE-45B0B7555FEE}" type="datetime1">
              <a:rPr lang="en-GB" smtClean="0"/>
              <a:t>26/04/2024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6B3739-9081-478F-812E-AE7CE140632E}" type="slidenum">
              <a:rPr lang="en-GB" smtClean="0"/>
              <a:t>‹#›</a:t>
            </a:fld>
            <a:endParaRPr lang="en-GB"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fif>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D3C6486E-0518-4E65-9B27-D1CE42BD0552}" type="datetime1">
              <a:rPr lang="en-GB" noProof="0" smtClean="0"/>
              <a:t>26/04/2024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60CF8BB-EBC7-4B8F-9632-A5A136FBB880}" type="slidenum">
              <a:rPr lang="en-GB" noProof="0" smtClean="0"/>
              <a:t>‹#›</a:t>
            </a:fld>
            <a:endParaRPr lang="en-GB" noProof="0"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a:t>
            </a:fld>
            <a:endParaRPr lang="en-GB" dirty="0"/>
          </a:p>
        </p:txBody>
      </p:sp>
    </p:spTree>
    <p:extLst>
      <p:ext uri="{BB962C8B-B14F-4D97-AF65-F5344CB8AC3E}">
        <p14:creationId xmlns:p14="http://schemas.microsoft.com/office/powerpoint/2010/main" val="1231682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10</a:t>
            </a:fld>
            <a:endParaRPr lang="en-GB" dirty="0"/>
          </a:p>
        </p:txBody>
      </p:sp>
    </p:spTree>
    <p:extLst>
      <p:ext uri="{BB962C8B-B14F-4D97-AF65-F5344CB8AC3E}">
        <p14:creationId xmlns:p14="http://schemas.microsoft.com/office/powerpoint/2010/main" val="157312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11</a:t>
            </a:fld>
            <a:endParaRPr lang="en-GB" dirty="0"/>
          </a:p>
        </p:txBody>
      </p:sp>
    </p:spTree>
    <p:extLst>
      <p:ext uri="{BB962C8B-B14F-4D97-AF65-F5344CB8AC3E}">
        <p14:creationId xmlns:p14="http://schemas.microsoft.com/office/powerpoint/2010/main" val="3527557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12</a:t>
            </a:fld>
            <a:endParaRPr lang="en-GB" dirty="0"/>
          </a:p>
        </p:txBody>
      </p:sp>
    </p:spTree>
    <p:extLst>
      <p:ext uri="{BB962C8B-B14F-4D97-AF65-F5344CB8AC3E}">
        <p14:creationId xmlns:p14="http://schemas.microsoft.com/office/powerpoint/2010/main" val="2029027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13</a:t>
            </a:fld>
            <a:endParaRPr lang="en-GB" dirty="0"/>
          </a:p>
        </p:txBody>
      </p:sp>
    </p:spTree>
    <p:extLst>
      <p:ext uri="{BB962C8B-B14F-4D97-AF65-F5344CB8AC3E}">
        <p14:creationId xmlns:p14="http://schemas.microsoft.com/office/powerpoint/2010/main" val="1075650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14</a:t>
            </a:fld>
            <a:endParaRPr lang="en-GB" dirty="0"/>
          </a:p>
        </p:txBody>
      </p:sp>
    </p:spTree>
    <p:extLst>
      <p:ext uri="{BB962C8B-B14F-4D97-AF65-F5344CB8AC3E}">
        <p14:creationId xmlns:p14="http://schemas.microsoft.com/office/powerpoint/2010/main" val="1051558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15</a:t>
            </a:fld>
            <a:endParaRPr lang="en-GB" dirty="0"/>
          </a:p>
        </p:txBody>
      </p:sp>
    </p:spTree>
    <p:extLst>
      <p:ext uri="{BB962C8B-B14F-4D97-AF65-F5344CB8AC3E}">
        <p14:creationId xmlns:p14="http://schemas.microsoft.com/office/powerpoint/2010/main" val="21027120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16</a:t>
            </a:fld>
            <a:endParaRPr lang="en-GB" dirty="0"/>
          </a:p>
        </p:txBody>
      </p:sp>
    </p:spTree>
    <p:extLst>
      <p:ext uri="{BB962C8B-B14F-4D97-AF65-F5344CB8AC3E}">
        <p14:creationId xmlns:p14="http://schemas.microsoft.com/office/powerpoint/2010/main" val="1561601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17</a:t>
            </a:fld>
            <a:endParaRPr lang="en-GB" dirty="0"/>
          </a:p>
        </p:txBody>
      </p:sp>
    </p:spTree>
    <p:extLst>
      <p:ext uri="{BB962C8B-B14F-4D97-AF65-F5344CB8AC3E}">
        <p14:creationId xmlns:p14="http://schemas.microsoft.com/office/powerpoint/2010/main" val="23840657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18</a:t>
            </a:fld>
            <a:endParaRPr lang="en-GB" dirty="0"/>
          </a:p>
        </p:txBody>
      </p:sp>
    </p:spTree>
    <p:extLst>
      <p:ext uri="{BB962C8B-B14F-4D97-AF65-F5344CB8AC3E}">
        <p14:creationId xmlns:p14="http://schemas.microsoft.com/office/powerpoint/2010/main" val="2289660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19</a:t>
            </a:fld>
            <a:endParaRPr lang="en-GB" dirty="0"/>
          </a:p>
        </p:txBody>
      </p:sp>
    </p:spTree>
    <p:extLst>
      <p:ext uri="{BB962C8B-B14F-4D97-AF65-F5344CB8AC3E}">
        <p14:creationId xmlns:p14="http://schemas.microsoft.com/office/powerpoint/2010/main" val="4269001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a:t>
            </a:fld>
            <a:endParaRPr lang="en-GB" dirty="0"/>
          </a:p>
        </p:txBody>
      </p:sp>
    </p:spTree>
    <p:extLst>
      <p:ext uri="{BB962C8B-B14F-4D97-AF65-F5344CB8AC3E}">
        <p14:creationId xmlns:p14="http://schemas.microsoft.com/office/powerpoint/2010/main" val="25270193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tr-TR" dirty="0"/>
              <a:t>Tactical programming:</a:t>
            </a:r>
            <a:br>
              <a:rPr lang="tr-TR" dirty="0"/>
            </a:br>
            <a:br>
              <a:rPr lang="tr-TR" dirty="0"/>
            </a:br>
            <a:r>
              <a:rPr lang="tr-TR" dirty="0"/>
              <a:t>The main focus is to get something working as quickly as possible (due to deadlines, etc.).</a:t>
            </a:r>
          </a:p>
          <a:p>
            <a:pPr marL="342900" indent="-342900">
              <a:buFont typeface="Arial" panose="020B0604020202020204" pitchFamily="34" charset="0"/>
              <a:buChar char="•"/>
            </a:pPr>
            <a:r>
              <a:rPr lang="tr-TR" dirty="0"/>
              <a:t>It is short-sighted – you don’t spend much time looking for a better design.</a:t>
            </a:r>
          </a:p>
          <a:p>
            <a:pPr marL="342900" indent="-342900">
              <a:buFont typeface="Arial" panose="020B0604020202020204" pitchFamily="34" charset="0"/>
              <a:buChar char="•"/>
            </a:pPr>
            <a:r>
              <a:rPr lang="tr-TR" dirty="0"/>
              <a:t>Short-cuts and smelly code are common.</a:t>
            </a:r>
          </a:p>
          <a:p>
            <a:pPr marL="342900" indent="-342900">
              <a:buFont typeface="Arial" panose="020B0604020202020204" pitchFamily="34" charset="0"/>
              <a:buChar char="•"/>
            </a:pPr>
            <a:r>
              <a:rPr lang="tr-TR" dirty="0"/>
              <a:t>The mindset tells you that it is OK to add some complexity to complete tasks quickly.</a:t>
            </a:r>
          </a:p>
          <a:p>
            <a:pPr marL="342900" indent="-342900">
              <a:buFont typeface="Arial" panose="020B0604020202020204" pitchFamily="34" charset="0"/>
              <a:buChar char="•"/>
            </a:pPr>
            <a:r>
              <a:rPr lang="tr-TR" dirty="0"/>
              <a:t>One particular complex code might not make the system complicated, but the accumulation of many small changes will create complexity.</a:t>
            </a:r>
          </a:p>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20</a:t>
            </a:fld>
            <a:endParaRPr lang="en-GB" dirty="0"/>
          </a:p>
        </p:txBody>
      </p:sp>
    </p:spTree>
    <p:extLst>
      <p:ext uri="{BB962C8B-B14F-4D97-AF65-F5344CB8AC3E}">
        <p14:creationId xmlns:p14="http://schemas.microsoft.com/office/powerpoint/2010/main" val="3678402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tr-TR" dirty="0"/>
              <a:t>Tactical programming:</a:t>
            </a:r>
            <a:br>
              <a:rPr lang="tr-TR" dirty="0"/>
            </a:br>
            <a:br>
              <a:rPr lang="tr-TR" dirty="0"/>
            </a:br>
            <a:r>
              <a:rPr lang="tr-TR" dirty="0"/>
              <a:t>The main focus is to get something working as quickly as possible (due to deadlines, etc.).</a:t>
            </a:r>
          </a:p>
          <a:p>
            <a:pPr marL="342900" indent="-342900">
              <a:buFont typeface="Arial" panose="020B0604020202020204" pitchFamily="34" charset="0"/>
              <a:buChar char="•"/>
            </a:pPr>
            <a:r>
              <a:rPr lang="tr-TR" dirty="0"/>
              <a:t>It is short-sighted – you don’t spend much time looking for a better design.</a:t>
            </a:r>
          </a:p>
          <a:p>
            <a:pPr marL="342900" indent="-342900">
              <a:buFont typeface="Arial" panose="020B0604020202020204" pitchFamily="34" charset="0"/>
              <a:buChar char="•"/>
            </a:pPr>
            <a:r>
              <a:rPr lang="tr-TR" dirty="0"/>
              <a:t>Short-cuts and smelly code are common.</a:t>
            </a:r>
          </a:p>
          <a:p>
            <a:pPr marL="342900" indent="-342900">
              <a:buFont typeface="Arial" panose="020B0604020202020204" pitchFamily="34" charset="0"/>
              <a:buChar char="•"/>
            </a:pPr>
            <a:r>
              <a:rPr lang="tr-TR" dirty="0"/>
              <a:t>The mindset tells you that it is OK to add some complexity to complete tasks quickly.</a:t>
            </a:r>
          </a:p>
          <a:p>
            <a:pPr marL="342900" indent="-342900">
              <a:buFont typeface="Arial" panose="020B0604020202020204" pitchFamily="34" charset="0"/>
              <a:buChar char="•"/>
            </a:pPr>
            <a:r>
              <a:rPr lang="tr-TR" dirty="0"/>
              <a:t>One particular complex code might not make the system complicated, but the accumulation of many small changes will create complexity.</a:t>
            </a:r>
          </a:p>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21</a:t>
            </a:fld>
            <a:endParaRPr lang="en-GB" dirty="0"/>
          </a:p>
        </p:txBody>
      </p:sp>
    </p:spTree>
    <p:extLst>
      <p:ext uri="{BB962C8B-B14F-4D97-AF65-F5344CB8AC3E}">
        <p14:creationId xmlns:p14="http://schemas.microsoft.com/office/powerpoint/2010/main" val="1977968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22</a:t>
            </a:fld>
            <a:endParaRPr lang="en-GB" dirty="0"/>
          </a:p>
        </p:txBody>
      </p:sp>
    </p:spTree>
    <p:extLst>
      <p:ext uri="{BB962C8B-B14F-4D97-AF65-F5344CB8AC3E}">
        <p14:creationId xmlns:p14="http://schemas.microsoft.com/office/powerpoint/2010/main" val="473984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23</a:t>
            </a:fld>
            <a:endParaRPr lang="en-GB" dirty="0"/>
          </a:p>
        </p:txBody>
      </p:sp>
    </p:spTree>
    <p:extLst>
      <p:ext uri="{BB962C8B-B14F-4D97-AF65-F5344CB8AC3E}">
        <p14:creationId xmlns:p14="http://schemas.microsoft.com/office/powerpoint/2010/main" val="17321217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24</a:t>
            </a:fld>
            <a:endParaRPr lang="en-GB" dirty="0"/>
          </a:p>
        </p:txBody>
      </p:sp>
    </p:spTree>
    <p:extLst>
      <p:ext uri="{BB962C8B-B14F-4D97-AF65-F5344CB8AC3E}">
        <p14:creationId xmlns:p14="http://schemas.microsoft.com/office/powerpoint/2010/main" val="1803561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25</a:t>
            </a:fld>
            <a:endParaRPr lang="en-GB" dirty="0"/>
          </a:p>
        </p:txBody>
      </p:sp>
    </p:spTree>
    <p:extLst>
      <p:ext uri="{BB962C8B-B14F-4D97-AF65-F5344CB8AC3E}">
        <p14:creationId xmlns:p14="http://schemas.microsoft.com/office/powerpoint/2010/main" val="36063503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tr-TR" dirty="0"/>
              <a:t>Tactical programming:</a:t>
            </a:r>
            <a:br>
              <a:rPr lang="tr-TR" dirty="0"/>
            </a:br>
            <a:br>
              <a:rPr lang="tr-TR" dirty="0"/>
            </a:br>
            <a:r>
              <a:rPr lang="tr-TR" dirty="0"/>
              <a:t>The main focus is to get something working as quickly as possible (due to deadlines, etc.).</a:t>
            </a:r>
          </a:p>
          <a:p>
            <a:pPr marL="342900" indent="-342900">
              <a:buFont typeface="Arial" panose="020B0604020202020204" pitchFamily="34" charset="0"/>
              <a:buChar char="•"/>
            </a:pPr>
            <a:r>
              <a:rPr lang="tr-TR" dirty="0"/>
              <a:t>It is short-sighted – you don’t spend much time looking for a better design.</a:t>
            </a:r>
          </a:p>
          <a:p>
            <a:pPr marL="342900" indent="-342900">
              <a:buFont typeface="Arial" panose="020B0604020202020204" pitchFamily="34" charset="0"/>
              <a:buChar char="•"/>
            </a:pPr>
            <a:r>
              <a:rPr lang="tr-TR" dirty="0"/>
              <a:t>Short-cuts and smelly code are common.</a:t>
            </a:r>
          </a:p>
          <a:p>
            <a:pPr marL="342900" indent="-342900">
              <a:buFont typeface="Arial" panose="020B0604020202020204" pitchFamily="34" charset="0"/>
              <a:buChar char="•"/>
            </a:pPr>
            <a:r>
              <a:rPr lang="tr-TR" dirty="0"/>
              <a:t>The mindset tells you that it is OK to add some complexity to complete tasks quickly.</a:t>
            </a:r>
          </a:p>
          <a:p>
            <a:pPr marL="342900" indent="-342900">
              <a:buFont typeface="Arial" panose="020B0604020202020204" pitchFamily="34" charset="0"/>
              <a:buChar char="•"/>
            </a:pPr>
            <a:r>
              <a:rPr lang="tr-TR" dirty="0"/>
              <a:t>One particular complex code might not make the system complicated, but the accumulation of many small changes will create complexity.</a:t>
            </a:r>
          </a:p>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26</a:t>
            </a:fld>
            <a:endParaRPr lang="en-GB" dirty="0"/>
          </a:p>
        </p:txBody>
      </p:sp>
    </p:spTree>
    <p:extLst>
      <p:ext uri="{BB962C8B-B14F-4D97-AF65-F5344CB8AC3E}">
        <p14:creationId xmlns:p14="http://schemas.microsoft.com/office/powerpoint/2010/main" val="3545695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27</a:t>
            </a:fld>
            <a:endParaRPr lang="en-GB" dirty="0"/>
          </a:p>
        </p:txBody>
      </p:sp>
    </p:spTree>
    <p:extLst>
      <p:ext uri="{BB962C8B-B14F-4D97-AF65-F5344CB8AC3E}">
        <p14:creationId xmlns:p14="http://schemas.microsoft.com/office/powerpoint/2010/main" val="38919725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28</a:t>
            </a:fld>
            <a:endParaRPr lang="en-GB" dirty="0"/>
          </a:p>
        </p:txBody>
      </p:sp>
    </p:spTree>
    <p:extLst>
      <p:ext uri="{BB962C8B-B14F-4D97-AF65-F5344CB8AC3E}">
        <p14:creationId xmlns:p14="http://schemas.microsoft.com/office/powerpoint/2010/main" val="6269413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29</a:t>
            </a:fld>
            <a:endParaRPr lang="en-GB" dirty="0"/>
          </a:p>
        </p:txBody>
      </p:sp>
    </p:spTree>
    <p:extLst>
      <p:ext uri="{BB962C8B-B14F-4D97-AF65-F5344CB8AC3E}">
        <p14:creationId xmlns:p14="http://schemas.microsoft.com/office/powerpoint/2010/main" val="1954951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a:t>
            </a:fld>
            <a:endParaRPr lang="en-GB" dirty="0"/>
          </a:p>
        </p:txBody>
      </p:sp>
    </p:spTree>
    <p:extLst>
      <p:ext uri="{BB962C8B-B14F-4D97-AF65-F5344CB8AC3E}">
        <p14:creationId xmlns:p14="http://schemas.microsoft.com/office/powerpoint/2010/main" val="28892940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30</a:t>
            </a:fld>
            <a:endParaRPr lang="en-GB" dirty="0"/>
          </a:p>
        </p:txBody>
      </p:sp>
    </p:spTree>
    <p:extLst>
      <p:ext uri="{BB962C8B-B14F-4D97-AF65-F5344CB8AC3E}">
        <p14:creationId xmlns:p14="http://schemas.microsoft.com/office/powerpoint/2010/main" val="39345754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tr-TR" dirty="0"/>
              <a:t>Follow the W3C Guideline to make accessibility your priority.</a:t>
            </a:r>
          </a:p>
          <a:p>
            <a:pPr marL="342900" indent="-342900">
              <a:buFont typeface="Arial" panose="020B0604020202020204" pitchFamily="34" charset="0"/>
              <a:buChar char="•"/>
            </a:pPr>
            <a:r>
              <a:rPr lang="tr-TR" dirty="0"/>
              <a:t>Creating accessibility products right from the start will help you meet Web Content Accessibility Guidelines (WCAG) and add direct value to your (your client’s) business as more people will be able use them.</a:t>
            </a:r>
          </a:p>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31</a:t>
            </a:fld>
            <a:endParaRPr lang="en-GB" dirty="0"/>
          </a:p>
        </p:txBody>
      </p:sp>
    </p:spTree>
    <p:extLst>
      <p:ext uri="{BB962C8B-B14F-4D97-AF65-F5344CB8AC3E}">
        <p14:creationId xmlns:p14="http://schemas.microsoft.com/office/powerpoint/2010/main" val="19427871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sz="1200" dirty="0"/>
              <a:t>If the Internet was a country...</a:t>
            </a:r>
          </a:p>
          <a:p>
            <a:pPr marL="342900" indent="-342900">
              <a:buFont typeface="Arial" panose="020B0604020202020204" pitchFamily="34" charset="0"/>
              <a:buChar char="•"/>
            </a:pPr>
            <a:r>
              <a:rPr lang="tr-TR" dirty="0"/>
              <a:t>It would be the 4th biggest polluter.</a:t>
            </a:r>
          </a:p>
          <a:p>
            <a:pPr marL="342900" indent="-342900">
              <a:buFont typeface="Arial" panose="020B0604020202020204" pitchFamily="34" charset="0"/>
              <a:buChar char="•"/>
            </a:pPr>
            <a:r>
              <a:rPr lang="tr-TR" dirty="0"/>
              <a:t>This is only going to grow unless we do things differently.</a:t>
            </a:r>
          </a:p>
          <a:p>
            <a:pPr marL="342900" indent="-342900">
              <a:buFont typeface="Arial" panose="020B0604020202020204" pitchFamily="34" charset="0"/>
              <a:buChar char="•"/>
            </a:pPr>
            <a:r>
              <a:rPr lang="tr-TR" dirty="0"/>
              <a:t>Some quick facts to quantify the size of the digital carbon footprint problem:</a:t>
            </a:r>
          </a:p>
          <a:p>
            <a:pPr marL="800100" lvl="1" indent="-342900">
              <a:buFont typeface="Arial" panose="020B0604020202020204" pitchFamily="34" charset="0"/>
              <a:buChar char="•"/>
            </a:pPr>
            <a:r>
              <a:rPr lang="tr-TR" dirty="0"/>
              <a:t>Since 2010, the number of people using the internet has doubled.</a:t>
            </a:r>
          </a:p>
          <a:p>
            <a:pPr marL="800100" lvl="1" indent="-342900">
              <a:buFont typeface="Arial" panose="020B0604020202020204" pitchFamily="34" charset="0"/>
              <a:buChar char="•"/>
            </a:pPr>
            <a:r>
              <a:rPr lang="tr-TR" dirty="0"/>
              <a:t>More than half the world’s population used the internet in 2020.</a:t>
            </a:r>
          </a:p>
          <a:p>
            <a:pPr marL="800100" lvl="1" indent="-342900">
              <a:buFont typeface="Arial" panose="020B0604020202020204" pitchFamily="34" charset="0"/>
              <a:buChar char="•"/>
            </a:pPr>
            <a:r>
              <a:rPr lang="tr-TR" dirty="0"/>
              <a:t>An average search query results in 1.45g of CO2 being emitted.</a:t>
            </a:r>
          </a:p>
          <a:p>
            <a:pPr marL="800100" lvl="1" indent="-342900">
              <a:buFont typeface="Arial" panose="020B0604020202020204" pitchFamily="34" charset="0"/>
              <a:buChar char="•"/>
            </a:pPr>
            <a:r>
              <a:rPr lang="tr-TR" dirty="0"/>
              <a:t>Google, in 2018, used the equivalent energy of boiling 250 billion cups of tea.</a:t>
            </a:r>
          </a:p>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32</a:t>
            </a:fld>
            <a:endParaRPr lang="en-GB" dirty="0"/>
          </a:p>
        </p:txBody>
      </p:sp>
    </p:spTree>
    <p:extLst>
      <p:ext uri="{BB962C8B-B14F-4D97-AF65-F5344CB8AC3E}">
        <p14:creationId xmlns:p14="http://schemas.microsoft.com/office/powerpoint/2010/main" val="33509429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33</a:t>
            </a:fld>
            <a:endParaRPr lang="en-GB" dirty="0"/>
          </a:p>
        </p:txBody>
      </p:sp>
    </p:spTree>
    <p:extLst>
      <p:ext uri="{BB962C8B-B14F-4D97-AF65-F5344CB8AC3E}">
        <p14:creationId xmlns:p14="http://schemas.microsoft.com/office/powerpoint/2010/main" val="35844760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34</a:t>
            </a:fld>
            <a:endParaRPr lang="en-GB" dirty="0"/>
          </a:p>
        </p:txBody>
      </p:sp>
    </p:spTree>
    <p:extLst>
      <p:ext uri="{BB962C8B-B14F-4D97-AF65-F5344CB8AC3E}">
        <p14:creationId xmlns:p14="http://schemas.microsoft.com/office/powerpoint/2010/main" val="8167096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35</a:t>
            </a:fld>
            <a:endParaRPr lang="en-GB" dirty="0"/>
          </a:p>
        </p:txBody>
      </p:sp>
    </p:spTree>
    <p:extLst>
      <p:ext uri="{BB962C8B-B14F-4D97-AF65-F5344CB8AC3E}">
        <p14:creationId xmlns:p14="http://schemas.microsoft.com/office/powerpoint/2010/main" val="20945351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36</a:t>
            </a:fld>
            <a:endParaRPr lang="en-GB" dirty="0"/>
          </a:p>
        </p:txBody>
      </p:sp>
    </p:spTree>
    <p:extLst>
      <p:ext uri="{BB962C8B-B14F-4D97-AF65-F5344CB8AC3E}">
        <p14:creationId xmlns:p14="http://schemas.microsoft.com/office/powerpoint/2010/main" val="3669590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37</a:t>
            </a:fld>
            <a:endParaRPr lang="en-GB" dirty="0"/>
          </a:p>
        </p:txBody>
      </p:sp>
    </p:spTree>
    <p:extLst>
      <p:ext uri="{BB962C8B-B14F-4D97-AF65-F5344CB8AC3E}">
        <p14:creationId xmlns:p14="http://schemas.microsoft.com/office/powerpoint/2010/main" val="13084658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38</a:t>
            </a:fld>
            <a:endParaRPr lang="en-GB" dirty="0"/>
          </a:p>
        </p:txBody>
      </p:sp>
    </p:spTree>
    <p:extLst>
      <p:ext uri="{BB962C8B-B14F-4D97-AF65-F5344CB8AC3E}">
        <p14:creationId xmlns:p14="http://schemas.microsoft.com/office/powerpoint/2010/main" val="17126466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39</a:t>
            </a:fld>
            <a:endParaRPr lang="en-GB" dirty="0"/>
          </a:p>
        </p:txBody>
      </p:sp>
    </p:spTree>
    <p:extLst>
      <p:ext uri="{BB962C8B-B14F-4D97-AF65-F5344CB8AC3E}">
        <p14:creationId xmlns:p14="http://schemas.microsoft.com/office/powerpoint/2010/main" val="1456182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4</a:t>
            </a:fld>
            <a:endParaRPr lang="en-GB" dirty="0"/>
          </a:p>
        </p:txBody>
      </p:sp>
    </p:spTree>
    <p:extLst>
      <p:ext uri="{BB962C8B-B14F-4D97-AF65-F5344CB8AC3E}">
        <p14:creationId xmlns:p14="http://schemas.microsoft.com/office/powerpoint/2010/main" val="2709781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5</a:t>
            </a:fld>
            <a:endParaRPr lang="en-GB" dirty="0"/>
          </a:p>
        </p:txBody>
      </p:sp>
    </p:spTree>
    <p:extLst>
      <p:ext uri="{BB962C8B-B14F-4D97-AF65-F5344CB8AC3E}">
        <p14:creationId xmlns:p14="http://schemas.microsoft.com/office/powerpoint/2010/main" val="1490817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6</a:t>
            </a:fld>
            <a:endParaRPr lang="en-GB" dirty="0"/>
          </a:p>
        </p:txBody>
      </p:sp>
    </p:spTree>
    <p:extLst>
      <p:ext uri="{BB962C8B-B14F-4D97-AF65-F5344CB8AC3E}">
        <p14:creationId xmlns:p14="http://schemas.microsoft.com/office/powerpoint/2010/main" val="3646036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7</a:t>
            </a:fld>
            <a:endParaRPr lang="en-GB" dirty="0"/>
          </a:p>
        </p:txBody>
      </p:sp>
    </p:spTree>
    <p:extLst>
      <p:ext uri="{BB962C8B-B14F-4D97-AF65-F5344CB8AC3E}">
        <p14:creationId xmlns:p14="http://schemas.microsoft.com/office/powerpoint/2010/main" val="1287207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8</a:t>
            </a:fld>
            <a:endParaRPr lang="en-GB" dirty="0"/>
          </a:p>
        </p:txBody>
      </p:sp>
    </p:spTree>
    <p:extLst>
      <p:ext uri="{BB962C8B-B14F-4D97-AF65-F5344CB8AC3E}">
        <p14:creationId xmlns:p14="http://schemas.microsoft.com/office/powerpoint/2010/main" val="3390778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rtl="0"/>
            <a:fld id="{560CF8BB-EBC7-4B8F-9632-A5A136FBB880}" type="slidenum">
              <a:rPr lang="en-GB" smtClean="0"/>
              <a:t>9</a:t>
            </a:fld>
            <a:endParaRPr lang="en-GB" dirty="0"/>
          </a:p>
        </p:txBody>
      </p:sp>
    </p:spTree>
    <p:extLst>
      <p:ext uri="{BB962C8B-B14F-4D97-AF65-F5344CB8AC3E}">
        <p14:creationId xmlns:p14="http://schemas.microsoft.com/office/powerpoint/2010/main" val="31086332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6858000" cy="3200400"/>
          </a:xfrm>
        </p:spPr>
        <p:txBody>
          <a:bodyPr rtlCol="0" anchor="b">
            <a:normAutofit/>
          </a:bodyPr>
          <a:lstStyle>
            <a:lvl1pPr algn="l">
              <a:lnSpc>
                <a:spcPct val="75000"/>
              </a:lnSpc>
              <a:defRPr sz="8000">
                <a:solidFill>
                  <a:schemeClr val="bg1"/>
                </a:solidFill>
              </a:defRPr>
            </a:lvl1pPr>
          </a:lstStyle>
          <a:p>
            <a:pPr rtl="0"/>
            <a:r>
              <a:rPr lang="en-GB" noProof="0"/>
              <a:t>Click to edit Master title style</a:t>
            </a:r>
            <a:endParaRPr lang="en-GB" noProof="0" dirty="0"/>
          </a:p>
        </p:txBody>
      </p:sp>
      <p:sp>
        <p:nvSpPr>
          <p:cNvPr id="3" name="Subtitle 2"/>
          <p:cNvSpPr>
            <a:spLocks noGrp="1"/>
          </p:cNvSpPr>
          <p:nvPr>
            <p:ph type="subTitle" idx="1"/>
          </p:nvPr>
        </p:nvSpPr>
        <p:spPr>
          <a:xfrm>
            <a:off x="609600" y="3956180"/>
            <a:ext cx="6858000" cy="1097280"/>
          </a:xfrm>
        </p:spPr>
        <p:txBody>
          <a:bodyPr rtlCol="0">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endParaRPr lang="en-GB" noProof="0" dirty="0"/>
          </a:p>
        </p:txBody>
      </p:sp>
      <p:sp>
        <p:nvSpPr>
          <p:cNvPr id="4" name="Date Placeholder 3"/>
          <p:cNvSpPr>
            <a:spLocks noGrp="1"/>
          </p:cNvSpPr>
          <p:nvPr>
            <p:ph type="dt" sz="half" idx="10"/>
          </p:nvPr>
        </p:nvSpPr>
        <p:spPr/>
        <p:txBody>
          <a:bodyPr rtlCol="0"/>
          <a:lstStyle/>
          <a:p>
            <a:pPr rtl="0"/>
            <a:fld id="{7C8604F8-A232-4827-9630-DE36065AC170}" type="datetime1">
              <a:rPr lang="en-GB" noProof="0" smtClean="0"/>
              <a:t>26/04/2024</a:t>
            </a:fld>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6" name="Slide Number Placeholder 5"/>
          <p:cNvSpPr>
            <a:spLocks noGrp="1"/>
          </p:cNvSpPr>
          <p:nvPr>
            <p:ph type="sldNum" sz="quarter" idx="12"/>
          </p:nvPr>
        </p:nvSpPr>
        <p:spPr/>
        <p:txBody>
          <a:bodyPr rtlCol="0"/>
          <a:lstStyle/>
          <a:p>
            <a:pPr rtl="0"/>
            <a:fld id="{E31375A4-56A4-47D6-9801-1991572033F7}" type="slidenum">
              <a:rPr lang="en-GB" noProof="0" smtClean="0"/>
              <a:pPr/>
              <a:t>‹#›</a:t>
            </a:fld>
            <a:endParaRPr lang="en-GB" noProof="0"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10"/>
          </p:nvPr>
        </p:nvSpPr>
        <p:spPr/>
        <p:txBody>
          <a:bodyPr rtlCol="0"/>
          <a:lstStyle/>
          <a:p>
            <a:pPr rtl="0"/>
            <a:fld id="{98EDFBD1-B729-4EF1-BC28-856A37C93AB3}" type="datetime1">
              <a:rPr lang="en-GB" noProof="0" smtClean="0"/>
              <a:t>26/04/2024</a:t>
            </a:fld>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6" name="Slide Number Placeholder 5"/>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2120" y="380999"/>
            <a:ext cx="2011680" cy="6096001"/>
          </a:xfrm>
        </p:spPr>
        <p:txBody>
          <a:bodyPr vert="eaVert" rtlCol="0"/>
          <a:lstStyle>
            <a:lvl1pPr>
              <a:defRPr/>
            </a:lvl1pPr>
          </a:lstStyle>
          <a:p>
            <a:pPr rtl="0"/>
            <a:r>
              <a:rPr lang="en-GB" noProof="0"/>
              <a:t>Click to edit Master title style</a:t>
            </a:r>
            <a:endParaRPr lang="en-GB" noProof="0" dirty="0"/>
          </a:p>
        </p:txBody>
      </p:sp>
      <p:sp>
        <p:nvSpPr>
          <p:cNvPr id="3" name="Vertical Text Placeholder 2"/>
          <p:cNvSpPr>
            <a:spLocks noGrp="1"/>
          </p:cNvSpPr>
          <p:nvPr>
            <p:ph type="body" orient="vert" idx="1"/>
          </p:nvPr>
        </p:nvSpPr>
        <p:spPr>
          <a:xfrm>
            <a:off x="1981199" y="380999"/>
            <a:ext cx="7074859" cy="6096001"/>
          </a:xfrm>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10"/>
          </p:nvPr>
        </p:nvSpPr>
        <p:spPr/>
        <p:txBody>
          <a:bodyPr rtlCol="0"/>
          <a:lstStyle/>
          <a:p>
            <a:pPr rtl="0"/>
            <a:fld id="{84C748B1-E18B-48C8-8B9D-FCEB688BFE02}" type="datetime1">
              <a:rPr lang="en-GB" noProof="0" smtClean="0"/>
              <a:t>26/04/2024</a:t>
            </a:fld>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6" name="Slide Number Placeholder 5"/>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Content Placeholder 2"/>
          <p:cNvSpPr>
            <a:spLocks noGrp="1"/>
          </p:cNvSpPr>
          <p:nvPr>
            <p:ph idx="1"/>
          </p:nvPr>
        </p:nvSpPr>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10"/>
          </p:nvPr>
        </p:nvSpPr>
        <p:spPr/>
        <p:txBody>
          <a:bodyPr rtlCol="0"/>
          <a:lstStyle>
            <a:lvl1pPr>
              <a:defRPr>
                <a:solidFill>
                  <a:schemeClr val="tx2">
                    <a:lumMod val="65000"/>
                    <a:lumOff val="35000"/>
                  </a:schemeClr>
                </a:solidFill>
              </a:defRPr>
            </a:lvl1pPr>
          </a:lstStyle>
          <a:p>
            <a:pPr rtl="0"/>
            <a:fld id="{F666BE49-CD07-40B0-AF12-4987BC5CBAB9}" type="datetime1">
              <a:rPr lang="en-GB" noProof="0" smtClean="0"/>
              <a:t>26/04/2024</a:t>
            </a:fld>
            <a:endParaRPr lang="en-GB" noProof="0" dirty="0"/>
          </a:p>
        </p:txBody>
      </p:sp>
      <p:sp>
        <p:nvSpPr>
          <p:cNvPr id="5" name="Footer Placeholder 4"/>
          <p:cNvSpPr>
            <a:spLocks noGrp="1"/>
          </p:cNvSpPr>
          <p:nvPr>
            <p:ph type="ftr" sz="quarter" idx="11"/>
          </p:nvPr>
        </p:nvSpPr>
        <p:spPr/>
        <p:txBody>
          <a:bodyPr rtlCol="0"/>
          <a:lstStyle>
            <a:lvl1pPr>
              <a:defRPr>
                <a:solidFill>
                  <a:schemeClr val="tx2">
                    <a:lumMod val="65000"/>
                    <a:lumOff val="35000"/>
                  </a:schemeClr>
                </a:solidFill>
              </a:defRPr>
            </a:lvl1pPr>
          </a:lstStyle>
          <a:p>
            <a:pPr rtl="0"/>
            <a:r>
              <a:rPr lang="en-GB" noProof="0" dirty="0"/>
              <a:t>Add a footer</a:t>
            </a:r>
          </a:p>
        </p:txBody>
      </p:sp>
      <p:sp>
        <p:nvSpPr>
          <p:cNvPr id="6" name="Slide Number Placeholder 5"/>
          <p:cNvSpPr>
            <a:spLocks noGrp="1"/>
          </p:cNvSpPr>
          <p:nvPr>
            <p:ph type="sldNum" sz="quarter" idx="12"/>
          </p:nvPr>
        </p:nvSpPr>
        <p:spPr/>
        <p:txBody>
          <a:bodyPr rtlCol="0"/>
          <a:lstStyle>
            <a:lvl1pPr>
              <a:defRPr>
                <a:solidFill>
                  <a:schemeClr val="tx2">
                    <a:lumMod val="65000"/>
                    <a:lumOff val="35000"/>
                  </a:schemeClr>
                </a:solidFill>
              </a:defRPr>
            </a:lvl1pPr>
          </a:lstStyle>
          <a:p>
            <a:pPr rtl="0"/>
            <a:fld id="{E31375A4-56A4-47D6-9801-1991572033F7}" type="slidenum">
              <a:rPr lang="en-GB" noProof="0" smtClean="0"/>
              <a:pPr/>
              <a:t>‹#›</a:t>
            </a:fld>
            <a:endParaRPr lang="en-GB" noProof="0"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822960"/>
            <a:ext cx="8686800" cy="2011680"/>
          </a:xfrm>
        </p:spPr>
        <p:txBody>
          <a:bodyPr rtlCol="0" anchor="b">
            <a:normAutofit/>
          </a:bodyPr>
          <a:lstStyle>
            <a:lvl1pPr>
              <a:defRPr sz="6600"/>
            </a:lvl1p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609600" y="2834640"/>
            <a:ext cx="8686800" cy="1097280"/>
          </a:xfrm>
        </p:spPr>
        <p:txBody>
          <a:bodyPr rtlCol="0">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en-GB" noProof="0"/>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Content Placeholder 2"/>
          <p:cNvSpPr>
            <a:spLocks noGrp="1"/>
          </p:cNvSpPr>
          <p:nvPr>
            <p:ph sz="half" idx="1"/>
          </p:nvPr>
        </p:nvSpPr>
        <p:spPr>
          <a:xfrm>
            <a:off x="1981200" y="1981200"/>
            <a:ext cx="4572000" cy="4480560"/>
          </a:xfrm>
        </p:spPr>
        <p:txBody>
          <a:bodyPr rtlCol="0">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Content Placeholder 3"/>
          <p:cNvSpPr>
            <a:spLocks noGrp="1"/>
          </p:cNvSpPr>
          <p:nvPr>
            <p:ph sz="half" idx="2"/>
          </p:nvPr>
        </p:nvSpPr>
        <p:spPr>
          <a:xfrm>
            <a:off x="6781800" y="1981200"/>
            <a:ext cx="4572000" cy="4480560"/>
          </a:xfrm>
        </p:spPr>
        <p:txBody>
          <a:bodyPr rtlCol="0">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Date Placeholder 4"/>
          <p:cNvSpPr>
            <a:spLocks noGrp="1"/>
          </p:cNvSpPr>
          <p:nvPr>
            <p:ph type="dt" sz="half" idx="10"/>
          </p:nvPr>
        </p:nvSpPr>
        <p:spPr/>
        <p:txBody>
          <a:bodyPr rtlCol="0"/>
          <a:lstStyle/>
          <a:p>
            <a:pPr rtl="0"/>
            <a:fld id="{EABD882D-90E6-47BC-B5B4-746B7B67971A}" type="datetime1">
              <a:rPr lang="en-GB" noProof="0" smtClean="0"/>
              <a:t>26/04/2024</a:t>
            </a:fld>
            <a:endParaRPr lang="en-GB" noProof="0" dirty="0"/>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7" name="Slide Number Placeholder 6"/>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Text Placeholder 2"/>
          <p:cNvSpPr>
            <a:spLocks noGrp="1"/>
          </p:cNvSpPr>
          <p:nvPr>
            <p:ph type="body" idx="1"/>
          </p:nvPr>
        </p:nvSpPr>
        <p:spPr>
          <a:xfrm>
            <a:off x="1981200" y="1679448"/>
            <a:ext cx="4572000" cy="830487"/>
          </a:xfrm>
        </p:spPr>
        <p:txBody>
          <a:bodyPr rtlCol="0"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1981200" y="2509935"/>
            <a:ext cx="4572000" cy="3967065"/>
          </a:xfrm>
        </p:spPr>
        <p:txBody>
          <a:bodyPr rtlCol="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5" name="Text Placeholder 4"/>
          <p:cNvSpPr>
            <a:spLocks noGrp="1"/>
          </p:cNvSpPr>
          <p:nvPr>
            <p:ph type="body" sz="quarter" idx="3"/>
          </p:nvPr>
        </p:nvSpPr>
        <p:spPr>
          <a:xfrm>
            <a:off x="6781800" y="1679448"/>
            <a:ext cx="4572000" cy="830487"/>
          </a:xfrm>
        </p:spPr>
        <p:txBody>
          <a:bodyPr rtlCol="0"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6781800" y="2509935"/>
            <a:ext cx="4572000" cy="3967065"/>
          </a:xfrm>
        </p:spPr>
        <p:txBody>
          <a:bodyPr rtlCol="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7" name="Date Placeholder 6"/>
          <p:cNvSpPr>
            <a:spLocks noGrp="1"/>
          </p:cNvSpPr>
          <p:nvPr>
            <p:ph type="dt" sz="half" idx="10"/>
          </p:nvPr>
        </p:nvSpPr>
        <p:spPr/>
        <p:txBody>
          <a:bodyPr rtlCol="0"/>
          <a:lstStyle/>
          <a:p>
            <a:pPr rtl="0"/>
            <a:fld id="{C0F579B9-ED9D-4354-AAFB-9503CB64E5CC}" type="datetime1">
              <a:rPr lang="en-GB" noProof="0" smtClean="0"/>
              <a:t>26/04/2024</a:t>
            </a:fld>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9" name="Slide Number Placeholder 8"/>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endParaRPr lang="en-GB" noProof="0" dirty="0"/>
          </a:p>
        </p:txBody>
      </p:sp>
      <p:sp>
        <p:nvSpPr>
          <p:cNvPr id="3" name="Date Placeholder 2"/>
          <p:cNvSpPr>
            <a:spLocks noGrp="1"/>
          </p:cNvSpPr>
          <p:nvPr>
            <p:ph type="dt" sz="half" idx="10"/>
          </p:nvPr>
        </p:nvSpPr>
        <p:spPr/>
        <p:txBody>
          <a:bodyPr rtlCol="0"/>
          <a:lstStyle/>
          <a:p>
            <a:pPr rtl="0"/>
            <a:fld id="{4F903FC5-4B0D-40A5-8504-19FA076EEEDF}" type="datetime1">
              <a:rPr lang="en-GB" noProof="0" smtClean="0"/>
              <a:t>26/04/2024</a:t>
            </a:fld>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5" name="Slide Number Placeholder 4"/>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BBAB4661-4EF8-4970-A07D-A7A6852F50C3}" type="datetime1">
              <a:rPr lang="en-GB" noProof="0" smtClean="0"/>
              <a:t>26/04/2024</a:t>
            </a:fld>
            <a:endParaRPr lang="en-GB" noProof="0" dirty="0"/>
          </a:p>
        </p:txBody>
      </p:sp>
      <p:sp>
        <p:nvSpPr>
          <p:cNvPr id="3" name="Footer Placeholder 2"/>
          <p:cNvSpPr>
            <a:spLocks noGrp="1"/>
          </p:cNvSpPr>
          <p:nvPr>
            <p:ph type="ftr" sz="quarter" idx="11"/>
          </p:nvPr>
        </p:nvSpPr>
        <p:spPr/>
        <p:txBody>
          <a:bodyPr rtlCol="0"/>
          <a:lstStyle/>
          <a:p>
            <a:pPr rtl="0"/>
            <a:r>
              <a:rPr lang="en-GB" noProof="0" dirty="0"/>
              <a:t>Add a footer</a:t>
            </a:r>
          </a:p>
        </p:txBody>
      </p:sp>
      <p:sp>
        <p:nvSpPr>
          <p:cNvPr id="4" name="Slide Number Placeholder 3"/>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9420" y="408993"/>
            <a:ext cx="4800937" cy="1828800"/>
          </a:xfrm>
        </p:spPr>
        <p:txBody>
          <a:bodyPr rtlCol="0" anchor="b">
            <a:noAutofit/>
          </a:bodyPr>
          <a:lstStyle>
            <a:lvl1pPr>
              <a:defRPr sz="4400"/>
            </a:lvl1pPr>
          </a:lstStyle>
          <a:p>
            <a:pPr rtl="0"/>
            <a:r>
              <a:rPr lang="en-GB" noProof="0"/>
              <a:t>Click to edit Master title style</a:t>
            </a:r>
            <a:endParaRPr lang="en-GB" noProof="0" dirty="0"/>
          </a:p>
        </p:txBody>
      </p:sp>
      <p:sp>
        <p:nvSpPr>
          <p:cNvPr id="3" name="Content Placeholder 2"/>
          <p:cNvSpPr>
            <a:spLocks noGrp="1"/>
          </p:cNvSpPr>
          <p:nvPr>
            <p:ph idx="1"/>
          </p:nvPr>
        </p:nvSpPr>
        <p:spPr>
          <a:xfrm>
            <a:off x="606491" y="381000"/>
            <a:ext cx="5489510" cy="5791200"/>
          </a:xfrm>
        </p:spPr>
        <p:txBody>
          <a:bodyPr rtlCol="0">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Text Placeholder 3"/>
          <p:cNvSpPr>
            <a:spLocks noGrp="1"/>
          </p:cNvSpPr>
          <p:nvPr>
            <p:ph type="body" sz="half" idx="2"/>
          </p:nvPr>
        </p:nvSpPr>
        <p:spPr>
          <a:xfrm>
            <a:off x="6559420" y="2237793"/>
            <a:ext cx="4800937" cy="1828800"/>
          </a:xfrm>
        </p:spPr>
        <p:txBody>
          <a:bodyPr rtlCol="0">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1DD6AB42-6316-4267-9D8B-371C2553B8D1}" type="datetime1">
              <a:rPr lang="en-GB" noProof="0" smtClean="0"/>
              <a:t>26/04/2024</a:t>
            </a:fld>
            <a:endParaRPr lang="en-GB" noProof="0" dirty="0"/>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7" name="Slide Number Placeholder 6"/>
          <p:cNvSpPr>
            <a:spLocks noGrp="1"/>
          </p:cNvSpPr>
          <p:nvPr>
            <p:ph type="sldNum" sz="quarter" idx="12"/>
          </p:nvPr>
        </p:nvSpPr>
        <p:spPr/>
        <p:txBody>
          <a:bodyPr rtlCol="0"/>
          <a:lstStyle/>
          <a:p>
            <a:pPr rtl="0"/>
            <a:fld id="{E31375A4-56A4-47D6-9801-1991572033F7}" type="slidenum">
              <a:rPr lang="en-GB" noProof="0" smtClean="0"/>
              <a:t>‹#›</a:t>
            </a:fld>
            <a:endParaRPr lang="en-GB" noProof="0"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dirty="0"/>
          </a:p>
        </p:txBody>
      </p:sp>
      <p:sp>
        <p:nvSpPr>
          <p:cNvPr id="2" name="Title 1"/>
          <p:cNvSpPr>
            <a:spLocks noGrp="1"/>
          </p:cNvSpPr>
          <p:nvPr>
            <p:ph type="title"/>
          </p:nvPr>
        </p:nvSpPr>
        <p:spPr>
          <a:xfrm>
            <a:off x="6556248" y="384048"/>
            <a:ext cx="4800600" cy="1828800"/>
          </a:xfrm>
        </p:spPr>
        <p:txBody>
          <a:bodyPr rtlCol="0" anchor="b">
            <a:noAutofit/>
          </a:bodyPr>
          <a:lstStyle>
            <a:lvl1pPr>
              <a:defRPr sz="4400">
                <a:solidFill>
                  <a:schemeClr val="bg1"/>
                </a:solidFill>
              </a:defRPr>
            </a:lvl1pPr>
          </a:lstStyle>
          <a:p>
            <a:pPr rtl="0"/>
            <a:r>
              <a:rPr lang="en-GB" noProof="0"/>
              <a:t>Click to edit Master title style</a:t>
            </a:r>
            <a:endParaRPr lang="en-GB" noProof="0"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a:ln>
            <a:noFill/>
          </a:ln>
        </p:spPr>
        <p:txBody>
          <a:bodyPr tIns="4572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endParaRPr lang="en-GB" noProof="0" dirty="0"/>
          </a:p>
        </p:txBody>
      </p:sp>
      <p:sp>
        <p:nvSpPr>
          <p:cNvPr id="4" name="Text Placeholder 3"/>
          <p:cNvSpPr>
            <a:spLocks noGrp="1"/>
          </p:cNvSpPr>
          <p:nvPr>
            <p:ph type="body" sz="half" idx="2"/>
          </p:nvPr>
        </p:nvSpPr>
        <p:spPr>
          <a:xfrm>
            <a:off x="6556249" y="2240280"/>
            <a:ext cx="4799140" cy="1828800"/>
          </a:xfrm>
        </p:spPr>
        <p:txBody>
          <a:bodyPr rtlCol="0">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1200" y="381000"/>
            <a:ext cx="9372600" cy="1295400"/>
          </a:xfrm>
          <a:prstGeom prst="rect">
            <a:avLst/>
          </a:prstGeom>
        </p:spPr>
        <p:txBody>
          <a:bodyPr vert="horz" lIns="91440" tIns="45720" rIns="91440" bIns="45720" rtlCol="0" anchor="b">
            <a:normAutofit/>
          </a:bodyPr>
          <a:lstStyle/>
          <a:p>
            <a:pPr rtl="0"/>
            <a:r>
              <a:rPr lang="en-GB" noProof="0"/>
              <a:t>Click to edit Master title style</a:t>
            </a:r>
            <a:endParaRPr lang="en-GB" noProof="0" dirty="0"/>
          </a:p>
        </p:txBody>
      </p:sp>
      <p:sp>
        <p:nvSpPr>
          <p:cNvPr id="3" name="Text Placeholder 2"/>
          <p:cNvSpPr>
            <a:spLocks noGrp="1"/>
          </p:cNvSpPr>
          <p:nvPr>
            <p:ph type="body" idx="1"/>
          </p:nvPr>
        </p:nvSpPr>
        <p:spPr>
          <a:xfrm>
            <a:off x="1981200" y="1987419"/>
            <a:ext cx="9372600" cy="4483101"/>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endParaRPr lang="en-GB" noProof="0" dirty="0"/>
          </a:p>
        </p:txBody>
      </p:sp>
      <p:sp>
        <p:nvSpPr>
          <p:cNvPr id="4" name="Date Placeholder 3"/>
          <p:cNvSpPr>
            <a:spLocks noGrp="1"/>
          </p:cNvSpPr>
          <p:nvPr>
            <p:ph type="dt" sz="half" idx="2"/>
          </p:nvPr>
        </p:nvSpPr>
        <p:spPr>
          <a:xfrm>
            <a:off x="11631790" y="5586761"/>
            <a:ext cx="280731" cy="883759"/>
          </a:xfrm>
          <a:prstGeom prst="rect">
            <a:avLst/>
          </a:prstGeom>
        </p:spPr>
        <p:txBody>
          <a:bodyPr vert="vert270" lIns="91440" tIns="45720" rIns="91440" bIns="45720" rtlCol="0" anchor="ctr"/>
          <a:lstStyle>
            <a:lvl1pPr algn="l">
              <a:defRPr sz="1200">
                <a:solidFill>
                  <a:schemeClr val="tx2">
                    <a:lumMod val="65000"/>
                    <a:lumOff val="35000"/>
                  </a:schemeClr>
                </a:solidFill>
              </a:defRPr>
            </a:lvl1pPr>
          </a:lstStyle>
          <a:p>
            <a:pPr rtl="0"/>
            <a:fld id="{2571F5C0-6065-4B39-91C9-26DDA04B0E2A}" type="datetime1">
              <a:rPr lang="en-GB" noProof="0" smtClean="0"/>
              <a:t>26/04/2024</a:t>
            </a:fld>
            <a:endParaRPr lang="en-GB" noProof="0" dirty="0"/>
          </a:p>
        </p:txBody>
      </p:sp>
      <p:sp>
        <p:nvSpPr>
          <p:cNvPr id="5" name="Footer Placeholder 4"/>
          <p:cNvSpPr>
            <a:spLocks noGrp="1"/>
          </p:cNvSpPr>
          <p:nvPr>
            <p:ph type="ftr" sz="quarter" idx="3"/>
          </p:nvPr>
        </p:nvSpPr>
        <p:spPr>
          <a:xfrm>
            <a:off x="11631790" y="365125"/>
            <a:ext cx="280730" cy="5139936"/>
          </a:xfrm>
          <a:prstGeom prst="rect">
            <a:avLst/>
          </a:prstGeom>
        </p:spPr>
        <p:txBody>
          <a:bodyPr vert="vert270" lIns="91440" tIns="45720" rIns="91440" bIns="45720" rtlCol="0" anchor="ctr"/>
          <a:lstStyle>
            <a:lvl1pPr algn="ctr">
              <a:defRPr sz="1200">
                <a:solidFill>
                  <a:schemeClr val="tx2">
                    <a:lumMod val="65000"/>
                    <a:lumOff val="35000"/>
                  </a:schemeClr>
                </a:solidFill>
              </a:defRPr>
            </a:lvl1pPr>
          </a:lstStyle>
          <a:p>
            <a:pPr rtl="0"/>
            <a:r>
              <a:rPr lang="en-GB" noProof="0" dirty="0"/>
              <a:t>Add a footer</a:t>
            </a:r>
          </a:p>
        </p:txBody>
      </p:sp>
      <p:sp>
        <p:nvSpPr>
          <p:cNvPr id="6" name="Slide Number Placeholder 5"/>
          <p:cNvSpPr>
            <a:spLocks noGrp="1"/>
          </p:cNvSpPr>
          <p:nvPr>
            <p:ph type="sldNum" sz="quarter" idx="4"/>
          </p:nvPr>
        </p:nvSpPr>
        <p:spPr>
          <a:xfrm>
            <a:off x="313321" y="6268940"/>
            <a:ext cx="722377" cy="201580"/>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pPr rtl="0"/>
            <a:fld id="{E31375A4-56A4-47D6-9801-1991572033F7}" type="slidenum">
              <a:rPr lang="en-GB" noProof="0" smtClean="0"/>
              <a:pPr/>
              <a:t>‹#›</a:t>
            </a:fld>
            <a:endParaRPr lang="en-GB" noProof="0"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400" kern="1200" cap="all" baseline="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wearewattle.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hyperlink" Target="https://umbracocommunity.social/@nurhakkaya14" TargetMode="External"/><Relationship Id="rId7" Type="http://schemas.openxmlformats.org/officeDocument/2006/relationships/image" Target="../media/image27.jfif"/><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hyperlink" Target="https://github.com/NurhakKaya" TargetMode="External"/><Relationship Id="rId5" Type="http://schemas.openxmlformats.org/officeDocument/2006/relationships/hyperlink" Target="https://www.linkedin.com/in/nurhak-kaya" TargetMode="External"/><Relationship Id="rId10" Type="http://schemas.openxmlformats.org/officeDocument/2006/relationships/image" Target="../media/image30.png"/><Relationship Id="rId4" Type="http://schemas.openxmlformats.org/officeDocument/2006/relationships/hyperlink" Target="https://twitter.com/nurhakkaya14" TargetMode="External"/><Relationship Id="rId9"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10492596" cy="3200400"/>
          </a:xfrm>
        </p:spPr>
        <p:txBody>
          <a:bodyPr rtlCol="0">
            <a:normAutofit fontScale="90000"/>
          </a:bodyPr>
          <a:lstStyle/>
          <a:p>
            <a:pPr rtl="0"/>
            <a:r>
              <a:rPr lang="tr-TR" dirty="0">
                <a:solidFill>
                  <a:schemeClr val="tx2"/>
                </a:solidFill>
              </a:rPr>
              <a:t>A Software developer’s guIde to desıgnıng better software apps:</a:t>
            </a:r>
            <a:endParaRPr lang="en-gb" dirty="0">
              <a:solidFill>
                <a:schemeClr val="tx2"/>
              </a:solidFill>
            </a:endParaRPr>
          </a:p>
        </p:txBody>
      </p:sp>
      <p:sp>
        <p:nvSpPr>
          <p:cNvPr id="3" name="Subtitle 2"/>
          <p:cNvSpPr>
            <a:spLocks noGrp="1"/>
          </p:cNvSpPr>
          <p:nvPr>
            <p:ph type="subTitle" idx="1"/>
          </p:nvPr>
        </p:nvSpPr>
        <p:spPr>
          <a:xfrm>
            <a:off x="609600" y="3956180"/>
            <a:ext cx="6858000" cy="2146040"/>
          </a:xfrm>
        </p:spPr>
        <p:txBody>
          <a:bodyPr rtlCol="0">
            <a:normAutofit/>
          </a:bodyPr>
          <a:lstStyle/>
          <a:p>
            <a:pPr rtl="0"/>
            <a:r>
              <a:rPr lang="tr-TR" dirty="0"/>
              <a:t>Key Strategies and Best Practices</a:t>
            </a:r>
          </a:p>
          <a:p>
            <a:pPr rtl="0"/>
            <a:endParaRPr lang="tr-TR" dirty="0"/>
          </a:p>
          <a:p>
            <a:pPr rtl="0"/>
            <a:r>
              <a:rPr lang="tr-TR" dirty="0"/>
              <a:t>Nurhak Kaya</a:t>
            </a:r>
            <a:endParaRPr lang="en-gb" dirty="0"/>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8758687" cy="4672642"/>
          </a:xfrm>
        </p:spPr>
        <p:txBody>
          <a:bodyPr rtlCol="0">
            <a:normAutofit/>
          </a:bodyPr>
          <a:lstStyle/>
          <a:p>
            <a:pPr marL="0" indent="0">
              <a:buNone/>
            </a:pPr>
            <a:r>
              <a:rPr lang="tr-TR" dirty="0"/>
              <a:t>A module...</a:t>
            </a:r>
          </a:p>
          <a:p>
            <a:pPr marL="457200" indent="-457200">
              <a:buFont typeface="+mj-lt"/>
              <a:buAutoNum type="arabicPeriod"/>
            </a:pPr>
            <a:r>
              <a:rPr lang="tr-TR" b="1" dirty="0"/>
              <a:t>encapsulates functionality and data.</a:t>
            </a:r>
          </a:p>
          <a:p>
            <a:pPr lvl="1"/>
            <a:r>
              <a:rPr lang="tr-TR" dirty="0"/>
              <a:t>Encapsulation is about hiding the implementation details of a module.</a:t>
            </a:r>
          </a:p>
          <a:p>
            <a:pPr lvl="1"/>
            <a:r>
              <a:rPr lang="tr-TR" dirty="0"/>
              <a:t>The less a module knows about other modules, the less dependent it will be on changes in other modules.</a:t>
            </a:r>
          </a:p>
          <a:p>
            <a:pPr lvl="1"/>
            <a:r>
              <a:rPr lang="tr-TR" dirty="0"/>
              <a:t>Other modules can only access functionality and data via the provided interface.</a:t>
            </a:r>
          </a:p>
          <a:p>
            <a:pPr lvl="1"/>
            <a:r>
              <a:rPr lang="tr-TR" dirty="0"/>
              <a:t>Encapsulate as much as possible.</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Modules, blocks, frameworks</a:t>
            </a:r>
            <a:endParaRPr lang="en-gb" dirty="0"/>
          </a:p>
        </p:txBody>
      </p:sp>
    </p:spTree>
    <p:extLst>
      <p:ext uri="{BB962C8B-B14F-4D97-AF65-F5344CB8AC3E}">
        <p14:creationId xmlns:p14="http://schemas.microsoft.com/office/powerpoint/2010/main" val="649671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8758687" cy="4672642"/>
          </a:xfrm>
        </p:spPr>
        <p:txBody>
          <a:bodyPr rtlCol="0">
            <a:normAutofit/>
          </a:bodyPr>
          <a:lstStyle/>
          <a:p>
            <a:pPr marL="0" indent="0">
              <a:buNone/>
            </a:pPr>
            <a:r>
              <a:rPr lang="tr-TR" dirty="0"/>
              <a:t>A module...</a:t>
            </a:r>
          </a:p>
          <a:p>
            <a:pPr marL="457200" indent="-457200">
              <a:buFont typeface="+mj-lt"/>
              <a:buAutoNum type="arabicPeriod" startAt="2"/>
            </a:pPr>
            <a:r>
              <a:rPr lang="tr-TR" b="1" dirty="0"/>
              <a:t>provides an interface.</a:t>
            </a:r>
          </a:p>
          <a:p>
            <a:pPr lvl="1"/>
            <a:r>
              <a:rPr lang="tr-TR" dirty="0"/>
              <a:t>Other modules use the interface for accessing the module’s functionality and data.</a:t>
            </a:r>
          </a:p>
          <a:p>
            <a:pPr lvl="1"/>
            <a:r>
              <a:rPr lang="tr-TR" dirty="0"/>
              <a:t>The software module interface should be as abstracted and as small as possible.</a:t>
            </a:r>
          </a:p>
          <a:p>
            <a:pPr lvl="1"/>
            <a:r>
              <a:rPr lang="tr-TR" dirty="0"/>
              <a:t>Fewer details mean looser coupling between software modules. This makes them more independent, reusable and interchangeable.</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Modules, blocks, frameworks</a:t>
            </a:r>
            <a:endParaRPr lang="en-gb" dirty="0"/>
          </a:p>
        </p:txBody>
      </p:sp>
    </p:spTree>
    <p:extLst>
      <p:ext uri="{BB962C8B-B14F-4D97-AF65-F5344CB8AC3E}">
        <p14:creationId xmlns:p14="http://schemas.microsoft.com/office/powerpoint/2010/main" val="2129923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8758687" cy="4672642"/>
          </a:xfrm>
        </p:spPr>
        <p:txBody>
          <a:bodyPr rtlCol="0">
            <a:normAutofit/>
          </a:bodyPr>
          <a:lstStyle/>
          <a:p>
            <a:pPr marL="0" indent="0">
              <a:buNone/>
            </a:pPr>
            <a:r>
              <a:rPr lang="tr-TR" dirty="0"/>
              <a:t>A module...</a:t>
            </a:r>
          </a:p>
          <a:p>
            <a:pPr marL="457200" indent="-457200">
              <a:buFont typeface="+mj-lt"/>
              <a:buAutoNum type="arabicPeriod" startAt="3"/>
            </a:pPr>
            <a:r>
              <a:rPr lang="tr-TR" b="1" dirty="0"/>
              <a:t>requires interfaces </a:t>
            </a:r>
            <a:r>
              <a:rPr lang="tr-TR" dirty="0"/>
              <a:t>provided by other modules</a:t>
            </a:r>
            <a:r>
              <a:rPr lang="tr-TR" b="1" dirty="0"/>
              <a:t>.</a:t>
            </a:r>
          </a:p>
          <a:p>
            <a:pPr lvl="1"/>
            <a:r>
              <a:rPr lang="tr-TR" dirty="0"/>
              <a:t>Modules must sometimes use the provided interfaces of other modules. This creates a dependency between modules.</a:t>
            </a:r>
          </a:p>
          <a:p>
            <a:pPr lvl="1"/>
            <a:r>
              <a:rPr lang="tr-TR" dirty="0"/>
              <a:t>The fewer dependencies, the better.</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Modules, blocks, frameworks</a:t>
            </a:r>
            <a:endParaRPr lang="en-gb" dirty="0"/>
          </a:p>
        </p:txBody>
      </p:sp>
    </p:spTree>
    <p:extLst>
      <p:ext uri="{BB962C8B-B14F-4D97-AF65-F5344CB8AC3E}">
        <p14:creationId xmlns:p14="http://schemas.microsoft.com/office/powerpoint/2010/main" val="42489015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62785" y="1804358"/>
            <a:ext cx="4401712" cy="4672642"/>
          </a:xfrm>
        </p:spPr>
        <p:txBody>
          <a:bodyPr rtlCol="0">
            <a:normAutofit/>
          </a:bodyPr>
          <a:lstStyle/>
          <a:p>
            <a:r>
              <a:rPr lang="tr-TR" dirty="0"/>
              <a:t>Module B1 provides Interface B to Module A. It’s also dependent on Module C and Module D via Interface C and Interface D.</a:t>
            </a:r>
          </a:p>
          <a:p>
            <a:r>
              <a:rPr lang="tr-TR" dirty="0"/>
              <a:t>Module B2 is an improved version of Module B1. Module B2 provides the same Interface B and requires the same Interface C and Interface D.</a:t>
            </a:r>
          </a:p>
          <a:p>
            <a:r>
              <a:rPr lang="tr-TR" dirty="0"/>
              <a:t>Module B1 is interchangeable with Module B1.</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262785" y="148086"/>
            <a:ext cx="10400128" cy="1295400"/>
          </a:xfrm>
        </p:spPr>
        <p:txBody>
          <a:bodyPr rtlCol="0">
            <a:normAutofit/>
          </a:bodyPr>
          <a:lstStyle/>
          <a:p>
            <a:pPr rtl="0"/>
            <a:r>
              <a:rPr lang="tr-TR" sz="3600" dirty="0"/>
              <a:t>Independent, reusable and ınterchangeable module</a:t>
            </a:r>
            <a:endParaRPr lang="en-gb" sz="3600" dirty="0"/>
          </a:p>
        </p:txBody>
      </p:sp>
      <p:pic>
        <p:nvPicPr>
          <p:cNvPr id="4" name="Picture 3">
            <a:extLst>
              <a:ext uri="{FF2B5EF4-FFF2-40B4-BE49-F238E27FC236}">
                <a16:creationId xmlns:a16="http://schemas.microsoft.com/office/drawing/2014/main" id="{959913BB-9402-3A5A-0861-93BF69BD17EE}"/>
              </a:ext>
            </a:extLst>
          </p:cNvPr>
          <p:cNvPicPr>
            <a:picLocks noChangeAspect="1"/>
          </p:cNvPicPr>
          <p:nvPr/>
        </p:nvPicPr>
        <p:blipFill>
          <a:blip r:embed="rId3"/>
          <a:stretch>
            <a:fillRect/>
          </a:stretch>
        </p:blipFill>
        <p:spPr>
          <a:xfrm>
            <a:off x="5992171" y="940279"/>
            <a:ext cx="4799218" cy="3054675"/>
          </a:xfrm>
          <a:prstGeom prst="rect">
            <a:avLst/>
          </a:prstGeom>
        </p:spPr>
      </p:pic>
      <p:pic>
        <p:nvPicPr>
          <p:cNvPr id="7" name="Picture 6">
            <a:extLst>
              <a:ext uri="{FF2B5EF4-FFF2-40B4-BE49-F238E27FC236}">
                <a16:creationId xmlns:a16="http://schemas.microsoft.com/office/drawing/2014/main" id="{DC6694EB-4B6C-E8AA-6AC7-F2B8CADFBACD}"/>
              </a:ext>
            </a:extLst>
          </p:cNvPr>
          <p:cNvPicPr>
            <a:picLocks noChangeAspect="1"/>
          </p:cNvPicPr>
          <p:nvPr/>
        </p:nvPicPr>
        <p:blipFill>
          <a:blip r:embed="rId4"/>
          <a:stretch>
            <a:fillRect/>
          </a:stretch>
        </p:blipFill>
        <p:spPr>
          <a:xfrm>
            <a:off x="5992171" y="3877863"/>
            <a:ext cx="4833215" cy="2980137"/>
          </a:xfrm>
          <a:prstGeom prst="rect">
            <a:avLst/>
          </a:prstGeom>
        </p:spPr>
      </p:pic>
    </p:spTree>
    <p:extLst>
      <p:ext uri="{BB962C8B-B14F-4D97-AF65-F5344CB8AC3E}">
        <p14:creationId xmlns:p14="http://schemas.microsoft.com/office/powerpoint/2010/main" val="21384041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906220" y="1695090"/>
            <a:ext cx="4618008" cy="4672642"/>
          </a:xfrm>
        </p:spPr>
        <p:txBody>
          <a:bodyPr rtlCol="0">
            <a:normAutofit/>
          </a:bodyPr>
          <a:lstStyle/>
          <a:p>
            <a:r>
              <a:rPr lang="tr-TR" dirty="0"/>
              <a:t>Interfaces describe what a module</a:t>
            </a:r>
            <a:r>
              <a:rPr lang="tr-TR" i="1" dirty="0"/>
              <a:t> </a:t>
            </a:r>
            <a:r>
              <a:rPr lang="tr-TR" dirty="0"/>
              <a:t>does but not how it does it.</a:t>
            </a:r>
          </a:p>
          <a:p>
            <a:r>
              <a:rPr lang="tr-TR" dirty="0"/>
              <a:t>Best modules are those whose interfaces are simple.</a:t>
            </a:r>
          </a:p>
          <a:p>
            <a:r>
              <a:rPr lang="tr-TR" dirty="0"/>
              <a:t>As long as the interface doesn’t change, modified modules won’t affect the other dependent modules.</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Talkıng about module ınterfaces...</a:t>
            </a:r>
            <a:endParaRPr lang="en-gb" dirty="0"/>
          </a:p>
        </p:txBody>
      </p:sp>
      <p:pic>
        <p:nvPicPr>
          <p:cNvPr id="8" name="Picture 7">
            <a:extLst>
              <a:ext uri="{FF2B5EF4-FFF2-40B4-BE49-F238E27FC236}">
                <a16:creationId xmlns:a16="http://schemas.microsoft.com/office/drawing/2014/main" id="{946D9CC4-8031-C1A6-9E52-6FDA0DC8BBAF}"/>
              </a:ext>
            </a:extLst>
          </p:cNvPr>
          <p:cNvPicPr>
            <a:picLocks noChangeAspect="1"/>
          </p:cNvPicPr>
          <p:nvPr/>
        </p:nvPicPr>
        <p:blipFill>
          <a:blip r:embed="rId3"/>
          <a:stretch>
            <a:fillRect/>
          </a:stretch>
        </p:blipFill>
        <p:spPr>
          <a:xfrm>
            <a:off x="1432123" y="2510286"/>
            <a:ext cx="3838756" cy="3838756"/>
          </a:xfrm>
          <a:prstGeom prst="rect">
            <a:avLst/>
          </a:prstGeom>
        </p:spPr>
      </p:pic>
      <p:sp>
        <p:nvSpPr>
          <p:cNvPr id="9" name="Content Placeholder 2">
            <a:extLst>
              <a:ext uri="{FF2B5EF4-FFF2-40B4-BE49-F238E27FC236}">
                <a16:creationId xmlns:a16="http://schemas.microsoft.com/office/drawing/2014/main" id="{8A0734C0-5207-1DCF-0A48-E8F19784A267}"/>
              </a:ext>
            </a:extLst>
          </p:cNvPr>
          <p:cNvSpPr txBox="1">
            <a:spLocks/>
          </p:cNvSpPr>
          <p:nvPr/>
        </p:nvSpPr>
        <p:spPr>
          <a:xfrm>
            <a:off x="1123009" y="1676400"/>
            <a:ext cx="4618008" cy="4672642"/>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a:lstStyle>
          <a:p>
            <a:pPr marL="0" indent="0">
              <a:buNone/>
            </a:pPr>
            <a:r>
              <a:rPr lang="tr-TR" dirty="0"/>
              <a:t>Car key in ignition: abstraction in the form of a simple interface</a:t>
            </a:r>
          </a:p>
        </p:txBody>
      </p:sp>
    </p:spTree>
    <p:extLst>
      <p:ext uri="{BB962C8B-B14F-4D97-AF65-F5344CB8AC3E}">
        <p14:creationId xmlns:p14="http://schemas.microsoft.com/office/powerpoint/2010/main" val="34422473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20174"/>
            <a:ext cx="8543028" cy="4547558"/>
          </a:xfrm>
        </p:spPr>
        <p:txBody>
          <a:bodyPr rtlCol="0">
            <a:normAutofit/>
          </a:bodyPr>
          <a:lstStyle/>
          <a:p>
            <a:r>
              <a:rPr lang="tr-TR" dirty="0"/>
              <a:t>Methods should have a clean and simple interface so that users don’t need to have much information in their heads to use it correctly. </a:t>
            </a:r>
          </a:p>
          <a:p>
            <a:pPr marL="342900" indent="-342900">
              <a:buFont typeface="Arial" panose="020B0604020202020204" pitchFamily="34" charset="0"/>
              <a:buChar char="•"/>
            </a:pPr>
            <a:r>
              <a:rPr lang="tr-TR" dirty="0"/>
              <a:t>Splitting up a method is a good idea to create a cleaner abstraction or make it easier to read the code.</a:t>
            </a:r>
          </a:p>
          <a:p>
            <a:r>
              <a:rPr lang="tr-TR" dirty="0"/>
              <a:t>A good method can be long.</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Methods</a:t>
            </a:r>
            <a:endParaRPr lang="en-gb" dirty="0"/>
          </a:p>
        </p:txBody>
      </p:sp>
      <p:pic>
        <p:nvPicPr>
          <p:cNvPr id="2" name="Picture 1">
            <a:extLst>
              <a:ext uri="{FF2B5EF4-FFF2-40B4-BE49-F238E27FC236}">
                <a16:creationId xmlns:a16="http://schemas.microsoft.com/office/drawing/2014/main" id="{CDE6CCA8-D2F2-A191-EABD-F2A63A0439DF}"/>
              </a:ext>
            </a:extLst>
          </p:cNvPr>
          <p:cNvPicPr>
            <a:picLocks noChangeAspect="1"/>
          </p:cNvPicPr>
          <p:nvPr/>
        </p:nvPicPr>
        <p:blipFill>
          <a:blip r:embed="rId3"/>
          <a:stretch>
            <a:fillRect/>
          </a:stretch>
        </p:blipFill>
        <p:spPr>
          <a:xfrm>
            <a:off x="6252714" y="4461204"/>
            <a:ext cx="4696480" cy="1648055"/>
          </a:xfrm>
          <a:prstGeom prst="rect">
            <a:avLst/>
          </a:prstGeom>
        </p:spPr>
      </p:pic>
    </p:spTree>
    <p:extLst>
      <p:ext uri="{BB962C8B-B14F-4D97-AF65-F5344CB8AC3E}">
        <p14:creationId xmlns:p14="http://schemas.microsoft.com/office/powerpoint/2010/main" val="18797968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charRg st="241" end="268"/>
                                            </p:txEl>
                                          </p:spTgt>
                                        </p:tgtEl>
                                        <p:attrNameLst>
                                          <p:attrName>style.visibility</p:attrName>
                                        </p:attrNameLst>
                                      </p:cBhvr>
                                      <p:to>
                                        <p:strVal val="visible"/>
                                      </p:to>
                                    </p:set>
                                    <p:animEffect transition="in" filter="fade">
                                      <p:cBhvr>
                                        <p:cTn id="22" dur="500"/>
                                        <p:tgtEl>
                                          <p:spTgt spid="3">
                                            <p:txEl>
                                              <p:charRg st="241" end="26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Complexıty ıs ıncremental</a:t>
            </a:r>
          </a:p>
        </p:txBody>
      </p:sp>
      <p:sp>
        <p:nvSpPr>
          <p:cNvPr id="3" name="Picture Placeholder 2" descr="An empty placeholder to add an image. Click on the placeholder and select the image that you wish to add"/>
          <p:cNvSpPr>
            <a:spLocks noGrp="1"/>
          </p:cNvSpPr>
          <p:nvPr>
            <p:ph type="pic" idx="1"/>
          </p:nvPr>
        </p:nvSpPr>
        <p:spPr/>
        <p:txBody>
          <a:bodyPr/>
          <a:lstStyle/>
          <a:p>
            <a:endParaRPr lang="en-GB" dirty="0"/>
          </a:p>
        </p:txBody>
      </p:sp>
      <p:sp>
        <p:nvSpPr>
          <p:cNvPr id="4" name="Text Placeholder 3"/>
          <p:cNvSpPr>
            <a:spLocks noGrp="1"/>
          </p:cNvSpPr>
          <p:nvPr>
            <p:ph type="body" sz="half" idx="2"/>
          </p:nvPr>
        </p:nvSpPr>
        <p:spPr/>
        <p:txBody>
          <a:bodyPr rtlCol="0"/>
          <a:lstStyle/>
          <a:p>
            <a:pPr rtl="0"/>
            <a:endParaRPr lang="en-GB" dirty="0"/>
          </a:p>
        </p:txBody>
      </p:sp>
      <p:pic>
        <p:nvPicPr>
          <p:cNvPr id="6" name="Picture 5">
            <a:extLst>
              <a:ext uri="{FF2B5EF4-FFF2-40B4-BE49-F238E27FC236}">
                <a16:creationId xmlns:a16="http://schemas.microsoft.com/office/drawing/2014/main" id="{7178A2C7-0B66-F87E-AA1C-F9E52D48A916}"/>
              </a:ext>
            </a:extLst>
          </p:cNvPr>
          <p:cNvPicPr>
            <a:picLocks noChangeAspect="1"/>
          </p:cNvPicPr>
          <p:nvPr/>
        </p:nvPicPr>
        <p:blipFill>
          <a:blip r:embed="rId3"/>
          <a:stretch>
            <a:fillRect/>
          </a:stretch>
        </p:blipFill>
        <p:spPr>
          <a:xfrm>
            <a:off x="388188" y="896428"/>
            <a:ext cx="5409481" cy="5409481"/>
          </a:xfrm>
          <a:prstGeom prst="rect">
            <a:avLst/>
          </a:prstGeom>
        </p:spPr>
      </p:pic>
    </p:spTree>
    <p:extLst>
      <p:ext uri="{BB962C8B-B14F-4D97-AF65-F5344CB8AC3E}">
        <p14:creationId xmlns:p14="http://schemas.microsoft.com/office/powerpoint/2010/main" val="13829901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5437517" cy="4672642"/>
          </a:xfrm>
        </p:spPr>
        <p:txBody>
          <a:bodyPr rtlCol="0">
            <a:normAutofit/>
          </a:bodyPr>
          <a:lstStyle/>
          <a:p>
            <a:r>
              <a:rPr lang="tr-TR" dirty="0"/>
              <a:t>Modular design helps with fighting complexity, but complexity is incremental.</a:t>
            </a:r>
          </a:p>
          <a:p>
            <a:r>
              <a:rPr lang="tr-TR" dirty="0"/>
              <a:t>It is (generally) not caused by a single major error.</a:t>
            </a:r>
          </a:p>
          <a:p>
            <a:r>
              <a:rPr lang="tr-TR" dirty="0"/>
              <a:t>Complexity comes about because hundreds or more of small dependencies build up over time.</a:t>
            </a:r>
          </a:p>
          <a:p>
            <a:r>
              <a:rPr lang="tr-TR" dirty="0"/>
              <a:t>Eventually, there are so many issues that it is harder to implement new features or maintain the existing ones. </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r>
              <a:rPr lang="tr-TR" dirty="0"/>
              <a:t>Complexıty ıs ıncremental</a:t>
            </a:r>
            <a:endParaRPr lang="en-gb" dirty="0"/>
          </a:p>
        </p:txBody>
      </p:sp>
      <p:pic>
        <p:nvPicPr>
          <p:cNvPr id="4" name="Picture 3">
            <a:extLst>
              <a:ext uri="{FF2B5EF4-FFF2-40B4-BE49-F238E27FC236}">
                <a16:creationId xmlns:a16="http://schemas.microsoft.com/office/drawing/2014/main" id="{C0B161E8-0E07-B5D1-ADA3-6F26ACC54EB8}"/>
              </a:ext>
            </a:extLst>
          </p:cNvPr>
          <p:cNvPicPr>
            <a:picLocks noChangeAspect="1"/>
          </p:cNvPicPr>
          <p:nvPr/>
        </p:nvPicPr>
        <p:blipFill>
          <a:blip r:embed="rId3"/>
          <a:stretch>
            <a:fillRect/>
          </a:stretch>
        </p:blipFill>
        <p:spPr>
          <a:xfrm>
            <a:off x="7418717" y="1804358"/>
            <a:ext cx="4382219" cy="4382219"/>
          </a:xfrm>
          <a:prstGeom prst="rect">
            <a:avLst/>
          </a:prstGeom>
        </p:spPr>
      </p:pic>
    </p:spTree>
    <p:extLst>
      <p:ext uri="{BB962C8B-B14F-4D97-AF65-F5344CB8AC3E}">
        <p14:creationId xmlns:p14="http://schemas.microsoft.com/office/powerpoint/2010/main" val="31341935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71072" y="1804358"/>
            <a:ext cx="5582728" cy="4672642"/>
          </a:xfrm>
        </p:spPr>
        <p:txBody>
          <a:bodyPr rtlCol="0">
            <a:normAutofit/>
          </a:bodyPr>
          <a:lstStyle/>
          <a:p>
            <a:r>
              <a:rPr lang="tr-TR" dirty="0"/>
              <a:t>It is more difficult and risky to modify an existing code base.</a:t>
            </a:r>
          </a:p>
          <a:p>
            <a:r>
              <a:rPr lang="tr-TR" dirty="0"/>
              <a:t>It takes more code changes to implement new features.</a:t>
            </a:r>
          </a:p>
          <a:p>
            <a:r>
              <a:rPr lang="tr-TR" dirty="0"/>
              <a:t>Developers spend more time understanding an existing system to make code changes safely.</a:t>
            </a:r>
          </a:p>
          <a:p>
            <a:r>
              <a:rPr lang="tr-TR" dirty="0"/>
              <a:t>Developers might not be able to find all the information that they need. </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r>
              <a:rPr lang="tr-TR" dirty="0"/>
              <a:t>As Complexıty ıncreases...</a:t>
            </a:r>
            <a:endParaRPr lang="en-gb" dirty="0"/>
          </a:p>
        </p:txBody>
      </p:sp>
      <p:pic>
        <p:nvPicPr>
          <p:cNvPr id="2" name="Picture 1">
            <a:extLst>
              <a:ext uri="{FF2B5EF4-FFF2-40B4-BE49-F238E27FC236}">
                <a16:creationId xmlns:a16="http://schemas.microsoft.com/office/drawing/2014/main" id="{E2784BAC-7BCB-8F2B-1948-48D344766EEC}"/>
              </a:ext>
            </a:extLst>
          </p:cNvPr>
          <p:cNvPicPr>
            <a:picLocks noChangeAspect="1"/>
          </p:cNvPicPr>
          <p:nvPr/>
        </p:nvPicPr>
        <p:blipFill>
          <a:blip r:embed="rId3"/>
          <a:stretch>
            <a:fillRect/>
          </a:stretch>
        </p:blipFill>
        <p:spPr>
          <a:xfrm>
            <a:off x="1100041" y="1676400"/>
            <a:ext cx="4429492" cy="4429492"/>
          </a:xfrm>
          <a:prstGeom prst="rect">
            <a:avLst/>
          </a:prstGeom>
        </p:spPr>
      </p:pic>
    </p:spTree>
    <p:extLst>
      <p:ext uri="{BB962C8B-B14F-4D97-AF65-F5344CB8AC3E}">
        <p14:creationId xmlns:p14="http://schemas.microsoft.com/office/powerpoint/2010/main" val="436808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Workıng code ısn’t enough.</a:t>
            </a:r>
          </a:p>
        </p:txBody>
      </p:sp>
      <p:pic>
        <p:nvPicPr>
          <p:cNvPr id="7" name="Picture Placeholder 6">
            <a:extLst>
              <a:ext uri="{FF2B5EF4-FFF2-40B4-BE49-F238E27FC236}">
                <a16:creationId xmlns:a16="http://schemas.microsoft.com/office/drawing/2014/main" id="{0F71AFE2-1A2C-A488-CE63-327735F3913C}"/>
              </a:ext>
            </a:extLst>
          </p:cNvPr>
          <p:cNvPicPr>
            <a:picLocks noGrp="1" noChangeAspect="1"/>
          </p:cNvPicPr>
          <p:nvPr>
            <p:ph type="pic" idx="1"/>
          </p:nvPr>
        </p:nvPicPr>
        <p:blipFill>
          <a:blip r:embed="rId3"/>
          <a:srcRect l="5556" r="5556"/>
          <a:stretch/>
        </p:blipFill>
        <p:spPr>
          <a:xfrm>
            <a:off x="263431" y="301925"/>
            <a:ext cx="5576651" cy="6273733"/>
          </a:xfrm>
        </p:spPr>
      </p:pic>
      <p:sp>
        <p:nvSpPr>
          <p:cNvPr id="4" name="Text Placeholder 3"/>
          <p:cNvSpPr>
            <a:spLocks noGrp="1"/>
          </p:cNvSpPr>
          <p:nvPr>
            <p:ph type="body" sz="half" idx="2"/>
          </p:nvPr>
        </p:nvSpPr>
        <p:spPr/>
        <p:txBody>
          <a:bodyPr rtlCol="0"/>
          <a:lstStyle/>
          <a:p>
            <a:pPr rtl="0"/>
            <a:endParaRPr lang="en-GB" dirty="0"/>
          </a:p>
        </p:txBody>
      </p:sp>
    </p:spTree>
    <p:extLst>
      <p:ext uri="{BB962C8B-B14F-4D97-AF65-F5344CB8AC3E}">
        <p14:creationId xmlns:p14="http://schemas.microsoft.com/office/powerpoint/2010/main" val="39759875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Agenda</a:t>
            </a:r>
            <a:endParaRPr lang="en-gb" dirty="0"/>
          </a:p>
        </p:txBody>
      </p:sp>
      <p:sp>
        <p:nvSpPr>
          <p:cNvPr id="3" name="Content Placeholder 2"/>
          <p:cNvSpPr>
            <a:spLocks noGrp="1"/>
          </p:cNvSpPr>
          <p:nvPr>
            <p:ph idx="1"/>
          </p:nvPr>
        </p:nvSpPr>
        <p:spPr>
          <a:xfrm>
            <a:off x="1981200" y="1676400"/>
            <a:ext cx="9372600" cy="4483101"/>
          </a:xfrm>
        </p:spPr>
        <p:txBody>
          <a:bodyPr rtlCol="0"/>
          <a:lstStyle/>
          <a:p>
            <a:pPr rtl="0"/>
            <a:r>
              <a:rPr lang="tr-TR" dirty="0"/>
              <a:t>Introduction</a:t>
            </a:r>
          </a:p>
          <a:p>
            <a:pPr rtl="0"/>
            <a:r>
              <a:rPr lang="tr-TR" dirty="0"/>
              <a:t>Complexity in Software Design</a:t>
            </a:r>
          </a:p>
          <a:p>
            <a:pPr rtl="0"/>
            <a:r>
              <a:rPr lang="tr-TR" dirty="0"/>
              <a:t>Working Code isn’t Enough</a:t>
            </a:r>
          </a:p>
          <a:p>
            <a:pPr rtl="0"/>
            <a:r>
              <a:rPr lang="tr-TR" dirty="0"/>
              <a:t>Abstraction in the form of Simple Interfaces</a:t>
            </a:r>
          </a:p>
          <a:p>
            <a:pPr rtl="0"/>
            <a:r>
              <a:rPr lang="tr-TR" dirty="0"/>
              <a:t>Plan Before Build</a:t>
            </a:r>
          </a:p>
          <a:p>
            <a:pPr rtl="0"/>
            <a:r>
              <a:rPr lang="tr-TR" dirty="0"/>
              <a:t>Reusability and Consistency</a:t>
            </a:r>
          </a:p>
          <a:p>
            <a:pPr rtl="0"/>
            <a:r>
              <a:rPr lang="tr-TR" dirty="0"/>
              <a:t>Sustainable and Accessible Design Right from the Start</a:t>
            </a:r>
          </a:p>
          <a:p>
            <a:pPr rtl="0"/>
            <a:r>
              <a:rPr lang="tr-TR" dirty="0"/>
              <a:t>Final Notes and Q&amp;A</a:t>
            </a:r>
            <a:endParaRPr lang="en-gb" dirty="0"/>
          </a:p>
        </p:txBody>
      </p:sp>
    </p:spTree>
    <p:extLst>
      <p:ext uri="{BB962C8B-B14F-4D97-AF65-F5344CB8AC3E}">
        <p14:creationId xmlns:p14="http://schemas.microsoft.com/office/powerpoint/2010/main" val="2523332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1306" y="1804358"/>
            <a:ext cx="6696974" cy="4672642"/>
          </a:xfrm>
        </p:spPr>
        <p:txBody>
          <a:bodyPr rtlCol="0">
            <a:normAutofit fontScale="92500" lnSpcReduction="20000"/>
          </a:bodyPr>
          <a:lstStyle/>
          <a:p>
            <a:pPr marL="342900" indent="-342900">
              <a:buFont typeface="Arial" panose="020B0604020202020204" pitchFamily="34" charset="0"/>
              <a:buChar char="•"/>
            </a:pPr>
            <a:r>
              <a:rPr lang="tr-TR" dirty="0"/>
              <a:t>One of the most important elements of good software design is the mindset you adopt when you approach a programming task.</a:t>
            </a:r>
          </a:p>
          <a:p>
            <a:pPr marL="342900" indent="-342900">
              <a:buFont typeface="Arial" panose="020B0604020202020204" pitchFamily="34" charset="0"/>
              <a:buChar char="•"/>
            </a:pPr>
            <a:r>
              <a:rPr lang="tr-TR" dirty="0"/>
              <a:t>Many organisations encourage a tactical mindset, focused on getting features working as quickly as possible.</a:t>
            </a:r>
          </a:p>
          <a:p>
            <a:pPr marL="342900" indent="-342900">
              <a:buFont typeface="Arial" panose="020B0604020202020204" pitchFamily="34" charset="0"/>
              <a:buChar char="•"/>
            </a:pPr>
            <a:r>
              <a:rPr lang="tr-TR" dirty="0"/>
              <a:t>If you want a good design, you must take a more strategic approach where you invest time to produce clean designs and fix problems.</a:t>
            </a:r>
          </a:p>
          <a:p>
            <a:pPr marL="342900" indent="-342900">
              <a:buFont typeface="Arial" panose="020B0604020202020204" pitchFamily="34" charset="0"/>
              <a:buChar char="•"/>
            </a:pPr>
            <a:r>
              <a:rPr lang="tr-TR" dirty="0"/>
              <a:t>Tactical thinking centres on immediate actions on problem-solving.</a:t>
            </a:r>
          </a:p>
          <a:p>
            <a:pPr marL="342900" indent="-342900">
              <a:buFont typeface="Arial" panose="020B0604020202020204" pitchFamily="34" charset="0"/>
              <a:buChar char="•"/>
            </a:pPr>
            <a:r>
              <a:rPr lang="tr-TR" dirty="0"/>
              <a:t>Strategic thinking focuses on the larger context, predicting future trends and decisions for enduring success.</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Strategıc vs. Tactıcal programmıng</a:t>
            </a:r>
            <a:endParaRPr lang="en-gb" dirty="0"/>
          </a:p>
        </p:txBody>
      </p:sp>
      <p:pic>
        <p:nvPicPr>
          <p:cNvPr id="2" name="Picture 1">
            <a:extLst>
              <a:ext uri="{FF2B5EF4-FFF2-40B4-BE49-F238E27FC236}">
                <a16:creationId xmlns:a16="http://schemas.microsoft.com/office/drawing/2014/main" id="{C5F0CE3E-BE02-891A-A9B7-114309A4BBAD}"/>
              </a:ext>
            </a:extLst>
          </p:cNvPr>
          <p:cNvPicPr>
            <a:picLocks noChangeAspect="1"/>
          </p:cNvPicPr>
          <p:nvPr/>
        </p:nvPicPr>
        <p:blipFill>
          <a:blip r:embed="rId3"/>
          <a:stretch>
            <a:fillRect/>
          </a:stretch>
        </p:blipFill>
        <p:spPr>
          <a:xfrm>
            <a:off x="7729269" y="1804358"/>
            <a:ext cx="4225790" cy="4225790"/>
          </a:xfrm>
          <a:prstGeom prst="rect">
            <a:avLst/>
          </a:prstGeom>
        </p:spPr>
      </p:pic>
    </p:spTree>
    <p:extLst>
      <p:ext uri="{BB962C8B-B14F-4D97-AF65-F5344CB8AC3E}">
        <p14:creationId xmlns:p14="http://schemas.microsoft.com/office/powerpoint/2010/main" val="26229373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795528" y="381000"/>
            <a:ext cx="11091671" cy="670560"/>
          </a:xfrm>
        </p:spPr>
        <p:txBody>
          <a:bodyPr rtlCol="0"/>
          <a:lstStyle/>
          <a:p>
            <a:pPr rtl="0"/>
            <a:r>
              <a:rPr lang="tr-TR" dirty="0"/>
              <a:t>Tactıcal programmıng leads to bad code</a:t>
            </a:r>
            <a:endParaRPr lang="en-gb" dirty="0"/>
          </a:p>
        </p:txBody>
      </p:sp>
      <p:pic>
        <p:nvPicPr>
          <p:cNvPr id="7" name="Picture 6">
            <a:extLst>
              <a:ext uri="{FF2B5EF4-FFF2-40B4-BE49-F238E27FC236}">
                <a16:creationId xmlns:a16="http://schemas.microsoft.com/office/drawing/2014/main" id="{DB3750B6-DC4A-811C-BC91-A13BFDEA576B}"/>
              </a:ext>
            </a:extLst>
          </p:cNvPr>
          <p:cNvPicPr>
            <a:picLocks noChangeAspect="1"/>
          </p:cNvPicPr>
          <p:nvPr/>
        </p:nvPicPr>
        <p:blipFill>
          <a:blip r:embed="rId3"/>
          <a:stretch>
            <a:fillRect/>
          </a:stretch>
        </p:blipFill>
        <p:spPr>
          <a:xfrm>
            <a:off x="3182112" y="944717"/>
            <a:ext cx="5504688" cy="5913283"/>
          </a:xfrm>
          <a:prstGeom prst="rect">
            <a:avLst/>
          </a:prstGeom>
        </p:spPr>
      </p:pic>
    </p:spTree>
    <p:extLst>
      <p:ext uri="{BB962C8B-B14F-4D97-AF65-F5344CB8AC3E}">
        <p14:creationId xmlns:p14="http://schemas.microsoft.com/office/powerpoint/2010/main" val="26618620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60258" y="1804358"/>
            <a:ext cx="4586262" cy="4440994"/>
          </a:xfrm>
        </p:spPr>
        <p:txBody>
          <a:bodyPr rtlCol="0">
            <a:normAutofit/>
          </a:bodyPr>
          <a:lstStyle/>
          <a:p>
            <a:pPr marL="342900" indent="-342900">
              <a:buFont typeface="Arial" panose="020B0604020202020204" pitchFamily="34" charset="0"/>
              <a:buChar char="•"/>
            </a:pPr>
            <a:r>
              <a:rPr lang="tr-TR" dirty="0"/>
              <a:t>The primary goal is to produce a great design.</a:t>
            </a:r>
          </a:p>
          <a:p>
            <a:pPr marL="342900" indent="-342900">
              <a:buFont typeface="Arial" panose="020B0604020202020204" pitchFamily="34" charset="0"/>
              <a:buChar char="•"/>
            </a:pPr>
            <a:r>
              <a:rPr lang="tr-TR" dirty="0"/>
              <a:t>Invest time to improve the design of the system, rather than taking the fastest path to finish a project.</a:t>
            </a:r>
          </a:p>
          <a:p>
            <a:pPr marL="342900" indent="-342900">
              <a:buFont typeface="Arial" panose="020B0604020202020204" pitchFamily="34" charset="0"/>
              <a:buChar char="•"/>
            </a:pPr>
            <a:r>
              <a:rPr lang="tr-TR" dirty="0"/>
              <a:t>These investments will slow you down a bit initially, but they will speed you up in the long term.</a:t>
            </a:r>
          </a:p>
          <a:p>
            <a:pPr marL="342900" indent="-342900">
              <a:buFont typeface="Arial" panose="020B0604020202020204" pitchFamily="34" charset="0"/>
              <a:buChar char="•"/>
            </a:pPr>
            <a:endParaRPr lang="tr-TR" dirty="0"/>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Strategıc programmıng – an ınvestment mındset</a:t>
            </a:r>
            <a:endParaRPr lang="en-gb" dirty="0"/>
          </a:p>
        </p:txBody>
      </p:sp>
      <p:pic>
        <p:nvPicPr>
          <p:cNvPr id="4" name="Picture 3">
            <a:extLst>
              <a:ext uri="{FF2B5EF4-FFF2-40B4-BE49-F238E27FC236}">
                <a16:creationId xmlns:a16="http://schemas.microsoft.com/office/drawing/2014/main" id="{5096A83B-F278-EE93-2E21-96C708FBF475}"/>
              </a:ext>
            </a:extLst>
          </p:cNvPr>
          <p:cNvPicPr>
            <a:picLocks noChangeAspect="1"/>
          </p:cNvPicPr>
          <p:nvPr/>
        </p:nvPicPr>
        <p:blipFill>
          <a:blip r:embed="rId3"/>
          <a:stretch>
            <a:fillRect/>
          </a:stretch>
        </p:blipFill>
        <p:spPr>
          <a:xfrm>
            <a:off x="6339736" y="2196623"/>
            <a:ext cx="5271418" cy="2741137"/>
          </a:xfrm>
          <a:prstGeom prst="rect">
            <a:avLst/>
          </a:prstGeom>
        </p:spPr>
      </p:pic>
    </p:spTree>
    <p:extLst>
      <p:ext uri="{BB962C8B-B14F-4D97-AF65-F5344CB8AC3E}">
        <p14:creationId xmlns:p14="http://schemas.microsoft.com/office/powerpoint/2010/main" val="31965147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0392" y="1819656"/>
            <a:ext cx="6638544" cy="4425696"/>
          </a:xfrm>
        </p:spPr>
        <p:txBody>
          <a:bodyPr rtlCol="0">
            <a:normAutofit/>
          </a:bodyPr>
          <a:lstStyle/>
          <a:p>
            <a:pPr marL="342900" indent="-342900">
              <a:buFont typeface="Arial" panose="020B0604020202020204" pitchFamily="34" charset="0"/>
              <a:buChar char="•"/>
            </a:pPr>
            <a:r>
              <a:rPr lang="tr-TR" dirty="0"/>
              <a:t>10-20% of total development time.</a:t>
            </a:r>
          </a:p>
          <a:p>
            <a:pPr marL="342900" indent="-342900">
              <a:buFont typeface="Arial" panose="020B0604020202020204" pitchFamily="34" charset="0"/>
              <a:buChar char="•"/>
            </a:pPr>
            <a:r>
              <a:rPr lang="tr-TR" dirty="0"/>
              <a:t>The initial projects will take 10-20% longer than they would in a tactical approach, but this will also result in better design.</a:t>
            </a:r>
          </a:p>
          <a:p>
            <a:pPr marL="342900" indent="-342900">
              <a:buFont typeface="Arial" panose="020B0604020202020204" pitchFamily="34" charset="0"/>
              <a:buChar char="•"/>
            </a:pPr>
            <a:r>
              <a:rPr lang="tr-TR" dirty="0"/>
              <a:t>Most projects start benefiting from better design within a few weeks or months.</a:t>
            </a:r>
          </a:p>
          <a:p>
            <a:pPr marL="342900" indent="-342900">
              <a:buFont typeface="Arial" panose="020B0604020202020204" pitchFamily="34" charset="0"/>
              <a:buChar char="•"/>
            </a:pPr>
            <a:r>
              <a:rPr lang="tr-TR" dirty="0"/>
              <a:t>It won’t be long before you start delivering new features 10-20% faster than you would if you had programmed tactically. This is the point when investments become free.</a:t>
            </a:r>
          </a:p>
          <a:p>
            <a:pPr marL="342900" indent="-342900">
              <a:buFont typeface="Arial" panose="020B0604020202020204" pitchFamily="34" charset="0"/>
              <a:buChar char="•"/>
            </a:pPr>
            <a:endParaRPr lang="tr-TR" dirty="0"/>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How much to ınvest?</a:t>
            </a:r>
            <a:endParaRPr lang="en-gb" dirty="0"/>
          </a:p>
        </p:txBody>
      </p:sp>
      <p:pic>
        <p:nvPicPr>
          <p:cNvPr id="4" name="Picture 3">
            <a:extLst>
              <a:ext uri="{FF2B5EF4-FFF2-40B4-BE49-F238E27FC236}">
                <a16:creationId xmlns:a16="http://schemas.microsoft.com/office/drawing/2014/main" id="{5096A83B-F278-EE93-2E21-96C708FBF475}"/>
              </a:ext>
            </a:extLst>
          </p:cNvPr>
          <p:cNvPicPr>
            <a:picLocks noChangeAspect="1"/>
          </p:cNvPicPr>
          <p:nvPr/>
        </p:nvPicPr>
        <p:blipFill>
          <a:blip r:embed="rId3"/>
          <a:stretch>
            <a:fillRect/>
          </a:stretch>
        </p:blipFill>
        <p:spPr>
          <a:xfrm>
            <a:off x="7488936" y="2196623"/>
            <a:ext cx="5271418" cy="2741137"/>
          </a:xfrm>
          <a:prstGeom prst="rect">
            <a:avLst/>
          </a:prstGeom>
        </p:spPr>
      </p:pic>
    </p:spTree>
    <p:extLst>
      <p:ext uri="{BB962C8B-B14F-4D97-AF65-F5344CB8AC3E}">
        <p14:creationId xmlns:p14="http://schemas.microsoft.com/office/powerpoint/2010/main" val="15235033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60258" y="1804358"/>
            <a:ext cx="8143278" cy="4440994"/>
          </a:xfrm>
        </p:spPr>
        <p:txBody>
          <a:bodyPr rtlCol="0">
            <a:normAutofit/>
          </a:bodyPr>
          <a:lstStyle/>
          <a:p>
            <a:pPr marL="342900" indent="-342900">
              <a:buFont typeface="Arial" panose="020B0604020202020204" pitchFamily="34" charset="0"/>
              <a:buChar char="•"/>
            </a:pPr>
            <a:r>
              <a:rPr lang="tr-TR" dirty="0"/>
              <a:t> Always depends on the project, time and resources.</a:t>
            </a:r>
          </a:p>
          <a:p>
            <a:pPr marL="342900" indent="-342900">
              <a:buFont typeface="Arial" panose="020B0604020202020204" pitchFamily="34" charset="0"/>
              <a:buChar char="•"/>
            </a:pPr>
            <a:r>
              <a:rPr lang="tr-TR" dirty="0"/>
              <a:t>Choosing a tactical approach at the beginning will make it more difficult to switch to a strategic approach.</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Whıch approach to choose?</a:t>
            </a:r>
            <a:endParaRPr lang="en-gb" dirty="0"/>
          </a:p>
        </p:txBody>
      </p:sp>
    </p:spTree>
    <p:extLst>
      <p:ext uri="{BB962C8B-B14F-4D97-AF65-F5344CB8AC3E}">
        <p14:creationId xmlns:p14="http://schemas.microsoft.com/office/powerpoint/2010/main" val="1630968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Plan before buıld</a:t>
            </a:r>
          </a:p>
        </p:txBody>
      </p:sp>
      <p:pic>
        <p:nvPicPr>
          <p:cNvPr id="7" name="Picture Placeholder 6">
            <a:extLst>
              <a:ext uri="{FF2B5EF4-FFF2-40B4-BE49-F238E27FC236}">
                <a16:creationId xmlns:a16="http://schemas.microsoft.com/office/drawing/2014/main" id="{0F71AFE2-1A2C-A488-CE63-327735F3913C}"/>
              </a:ext>
            </a:extLst>
          </p:cNvPr>
          <p:cNvPicPr>
            <a:picLocks noGrp="1" noChangeAspect="1"/>
          </p:cNvPicPr>
          <p:nvPr>
            <p:ph type="pic" idx="1"/>
          </p:nvPr>
        </p:nvPicPr>
        <p:blipFill>
          <a:blip r:embed="rId3"/>
          <a:srcRect l="5556" r="5556"/>
          <a:stretch/>
        </p:blipFill>
        <p:spPr>
          <a:xfrm>
            <a:off x="263431" y="301925"/>
            <a:ext cx="5576651" cy="6273733"/>
          </a:xfrm>
        </p:spPr>
      </p:pic>
      <p:sp>
        <p:nvSpPr>
          <p:cNvPr id="4" name="Text Placeholder 3"/>
          <p:cNvSpPr>
            <a:spLocks noGrp="1"/>
          </p:cNvSpPr>
          <p:nvPr>
            <p:ph type="body" sz="half" idx="2"/>
          </p:nvPr>
        </p:nvSpPr>
        <p:spPr/>
        <p:txBody>
          <a:bodyPr rtlCol="0"/>
          <a:lstStyle/>
          <a:p>
            <a:pPr rtl="0"/>
            <a:endParaRPr lang="en-GB" dirty="0"/>
          </a:p>
        </p:txBody>
      </p:sp>
    </p:spTree>
    <p:extLst>
      <p:ext uri="{BB962C8B-B14F-4D97-AF65-F5344CB8AC3E}">
        <p14:creationId xmlns:p14="http://schemas.microsoft.com/office/powerpoint/2010/main" val="36903933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60258" y="1804358"/>
            <a:ext cx="8143278" cy="4440994"/>
          </a:xfrm>
        </p:spPr>
        <p:txBody>
          <a:bodyPr rtlCol="0">
            <a:normAutofit/>
          </a:bodyPr>
          <a:lstStyle/>
          <a:p>
            <a:pPr marL="342900" indent="-342900">
              <a:buFont typeface="Arial" panose="020B0604020202020204" pitchFamily="34" charset="0"/>
              <a:buChar char="•"/>
            </a:pPr>
            <a:r>
              <a:rPr lang="tr-TR" dirty="0"/>
              <a:t>Do not pick the first idea that comes to mind. Consider multiple options, especially for major design decisions.</a:t>
            </a:r>
          </a:p>
          <a:p>
            <a:pPr marL="342900" indent="-342900">
              <a:buFont typeface="Arial" panose="020B0604020202020204" pitchFamily="34" charset="0"/>
              <a:buChar char="•"/>
            </a:pPr>
            <a:r>
              <a:rPr lang="tr-TR" dirty="0"/>
              <a:t>High-level planning first, then focus on the details.</a:t>
            </a:r>
          </a:p>
          <a:p>
            <a:pPr marL="342900" indent="-342900">
              <a:buFont typeface="Arial" panose="020B0604020202020204" pitchFamily="34" charset="0"/>
              <a:buChar char="•"/>
            </a:pPr>
            <a:r>
              <a:rPr lang="tr-TR" dirty="0"/>
              <a:t>Tech review all of the requirements.</a:t>
            </a:r>
          </a:p>
          <a:p>
            <a:pPr marL="342900" indent="-342900">
              <a:buFont typeface="Arial" panose="020B0604020202020204" pitchFamily="34" charset="0"/>
              <a:buChar char="•"/>
            </a:pPr>
            <a:r>
              <a:rPr lang="tr-TR" dirty="0"/>
              <a:t>Give the Development Team time and resources to raise their issues and understand the necessary changes before they start delivering them.</a:t>
            </a:r>
          </a:p>
          <a:p>
            <a:pPr marL="342900" indent="-342900">
              <a:buFont typeface="Arial" panose="020B0604020202020204" pitchFamily="34" charset="0"/>
              <a:buChar char="•"/>
            </a:pPr>
            <a:r>
              <a:rPr lang="tr-TR" dirty="0"/>
              <a:t>Clear communication within the team and with the client is crucial to the success of most projects.</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Plan before buıldıng ıt.</a:t>
            </a:r>
            <a:endParaRPr lang="en-gb" dirty="0"/>
          </a:p>
        </p:txBody>
      </p:sp>
    </p:spTree>
    <p:extLst>
      <p:ext uri="{BB962C8B-B14F-4D97-AF65-F5344CB8AC3E}">
        <p14:creationId xmlns:p14="http://schemas.microsoft.com/office/powerpoint/2010/main" val="2891146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Plan before buıldıng ıt.</a:t>
            </a:r>
            <a:endParaRPr lang="en-gb" dirty="0"/>
          </a:p>
        </p:txBody>
      </p:sp>
      <p:pic>
        <p:nvPicPr>
          <p:cNvPr id="5" name="Picture 2" descr="-13 -12 -11 -10 &#10;Upstream planing &#10;-8 &#10;-7 &#10;-5 &#10;4 &#10;5 &#10;7 &#10;8 &#10;9 &#10;10 &#10;11 &#10;12 &#10;13 &#10;14 &#10;15 15 17 &#10;D2D3D4 D5D6D7D8D9 D &#10;10 Dil 012 &#10;12 &#10;18 19 20 21 22 &#10;The following Sprint &#10;13 &#10;1 &#10;02 03 04 &#10;Developers get involded &#10;with upstream technical &#10;planing &#10;Internal &#10;planing &#10;Planing &#10;section with &#10;the Client &#10;10-12 Days of &#10;Development &amp; Testing &#10;Develepment &#10;finished, Testing &#10;continues for the &#10;latest changes &#10;IJAT tests of &#10;the Client &#10;-13 -12 ">
            <a:extLst>
              <a:ext uri="{FF2B5EF4-FFF2-40B4-BE49-F238E27FC236}">
                <a16:creationId xmlns:a16="http://schemas.microsoft.com/office/drawing/2014/main" id="{991FF295-3751-9F12-85E4-A1435DFF2D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0846" y="1577532"/>
            <a:ext cx="11066292" cy="4814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7433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Consıstency</a:t>
            </a:r>
          </a:p>
        </p:txBody>
      </p:sp>
      <p:sp>
        <p:nvSpPr>
          <p:cNvPr id="4" name="Text Placeholder 3"/>
          <p:cNvSpPr>
            <a:spLocks noGrp="1"/>
          </p:cNvSpPr>
          <p:nvPr>
            <p:ph type="body" sz="half" idx="2"/>
          </p:nvPr>
        </p:nvSpPr>
        <p:spPr/>
        <p:txBody>
          <a:bodyPr rtlCol="0"/>
          <a:lstStyle/>
          <a:p>
            <a:pPr rtl="0"/>
            <a:endParaRPr lang="en-GB" dirty="0"/>
          </a:p>
        </p:txBody>
      </p:sp>
      <p:sp>
        <p:nvSpPr>
          <p:cNvPr id="5" name="Picture Placeholder 4">
            <a:extLst>
              <a:ext uri="{FF2B5EF4-FFF2-40B4-BE49-F238E27FC236}">
                <a16:creationId xmlns:a16="http://schemas.microsoft.com/office/drawing/2014/main" id="{1659CD23-601D-0260-B74C-6850CF683375}"/>
              </a:ext>
            </a:extLst>
          </p:cNvPr>
          <p:cNvSpPr>
            <a:spLocks noGrp="1"/>
          </p:cNvSpPr>
          <p:nvPr>
            <p:ph type="pic" idx="1"/>
          </p:nvPr>
        </p:nvSpPr>
        <p:spPr/>
        <p:txBody>
          <a:bodyPr/>
          <a:lstStyle/>
          <a:p>
            <a:endParaRPr lang="en-GB"/>
          </a:p>
        </p:txBody>
      </p:sp>
      <p:pic>
        <p:nvPicPr>
          <p:cNvPr id="8" name="Picture 7">
            <a:extLst>
              <a:ext uri="{FF2B5EF4-FFF2-40B4-BE49-F238E27FC236}">
                <a16:creationId xmlns:a16="http://schemas.microsoft.com/office/drawing/2014/main" id="{03C5CC8C-DFA9-E73B-E70F-E5DFA699A78D}"/>
              </a:ext>
            </a:extLst>
          </p:cNvPr>
          <p:cNvPicPr>
            <a:picLocks noChangeAspect="1"/>
          </p:cNvPicPr>
          <p:nvPr/>
        </p:nvPicPr>
        <p:blipFill>
          <a:blip r:embed="rId3"/>
          <a:stretch>
            <a:fillRect/>
          </a:stretch>
        </p:blipFill>
        <p:spPr>
          <a:xfrm>
            <a:off x="245364" y="562356"/>
            <a:ext cx="5733288" cy="5733288"/>
          </a:xfrm>
          <a:prstGeom prst="rect">
            <a:avLst/>
          </a:prstGeom>
        </p:spPr>
      </p:pic>
    </p:spTree>
    <p:extLst>
      <p:ext uri="{BB962C8B-B14F-4D97-AF65-F5344CB8AC3E}">
        <p14:creationId xmlns:p14="http://schemas.microsoft.com/office/powerpoint/2010/main" val="16641630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3290" y="1813502"/>
            <a:ext cx="7064286" cy="4440994"/>
          </a:xfrm>
        </p:spPr>
        <p:txBody>
          <a:bodyPr rtlCol="0">
            <a:normAutofit lnSpcReduction="10000"/>
          </a:bodyPr>
          <a:lstStyle/>
          <a:p>
            <a:pPr marL="342900" indent="-342900">
              <a:buFont typeface="Arial" panose="020B0604020202020204" pitchFamily="34" charset="0"/>
              <a:buChar char="•"/>
            </a:pPr>
            <a:r>
              <a:rPr lang="tr-TR" dirty="0"/>
              <a:t>Trust gives us a reason to believe that we can expect alike experiences every time we use or do something. </a:t>
            </a:r>
          </a:p>
          <a:p>
            <a:pPr marL="342900" indent="-342900">
              <a:buFont typeface="Arial" panose="020B0604020202020204" pitchFamily="34" charset="0"/>
              <a:buChar char="•"/>
            </a:pPr>
            <a:r>
              <a:rPr lang="tr-TR" dirty="0"/>
              <a:t>Code consistency plays a crucial role in the development of software applications. It ensures that code is written in a uniform and standardized manner, making it easier to read, understand, and maintain.</a:t>
            </a:r>
          </a:p>
          <a:p>
            <a:pPr marL="342900" indent="-342900">
              <a:buFont typeface="Arial" panose="020B0604020202020204" pitchFamily="34" charset="0"/>
              <a:buChar char="•"/>
            </a:pPr>
            <a:r>
              <a:rPr lang="tr-TR" dirty="0"/>
              <a:t>Similarly, design patterns provide a unified approach to solving specific problems, leading to greater consistency across the application and making it easier for new team members to get up to speed.</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199" y="381000"/>
            <a:ext cx="9629955" cy="1295400"/>
          </a:xfrm>
        </p:spPr>
        <p:txBody>
          <a:bodyPr rtlCol="0"/>
          <a:lstStyle/>
          <a:p>
            <a:pPr rtl="0"/>
            <a:r>
              <a:rPr lang="tr-TR" dirty="0"/>
              <a:t>Consıstency buılds trust</a:t>
            </a:r>
            <a:endParaRPr lang="en-gb" dirty="0"/>
          </a:p>
        </p:txBody>
      </p:sp>
      <p:pic>
        <p:nvPicPr>
          <p:cNvPr id="4" name="Picture 3">
            <a:extLst>
              <a:ext uri="{FF2B5EF4-FFF2-40B4-BE49-F238E27FC236}">
                <a16:creationId xmlns:a16="http://schemas.microsoft.com/office/drawing/2014/main" id="{83AB87A8-5FA1-6B67-2A11-712206EA6D3B}"/>
              </a:ext>
            </a:extLst>
          </p:cNvPr>
          <p:cNvPicPr>
            <a:picLocks noChangeAspect="1"/>
          </p:cNvPicPr>
          <p:nvPr/>
        </p:nvPicPr>
        <p:blipFill>
          <a:blip r:embed="rId3"/>
          <a:stretch>
            <a:fillRect/>
          </a:stretch>
        </p:blipFill>
        <p:spPr>
          <a:xfrm>
            <a:off x="7964424" y="1920211"/>
            <a:ext cx="4084320" cy="4084320"/>
          </a:xfrm>
          <a:prstGeom prst="rect">
            <a:avLst/>
          </a:prstGeom>
        </p:spPr>
      </p:pic>
    </p:spTree>
    <p:extLst>
      <p:ext uri="{BB962C8B-B14F-4D97-AF65-F5344CB8AC3E}">
        <p14:creationId xmlns:p14="http://schemas.microsoft.com/office/powerpoint/2010/main" val="33725892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58726"/>
            <a:ext cx="8686800" cy="2011680"/>
          </a:xfrm>
        </p:spPr>
        <p:txBody>
          <a:bodyPr rtlCol="0"/>
          <a:lstStyle/>
          <a:p>
            <a:pPr rtl="0"/>
            <a:r>
              <a:rPr lang="tr-TR" dirty="0"/>
              <a:t>Introductıon</a:t>
            </a:r>
            <a:endParaRPr lang="en-GB" dirty="0"/>
          </a:p>
        </p:txBody>
      </p:sp>
      <p:sp>
        <p:nvSpPr>
          <p:cNvPr id="3" name="Text Placeholder 2"/>
          <p:cNvSpPr>
            <a:spLocks noGrp="1"/>
          </p:cNvSpPr>
          <p:nvPr>
            <p:ph type="body" idx="1"/>
          </p:nvPr>
        </p:nvSpPr>
        <p:spPr>
          <a:xfrm>
            <a:off x="609600" y="2325681"/>
            <a:ext cx="10320068" cy="3022696"/>
          </a:xfrm>
        </p:spPr>
        <p:txBody>
          <a:bodyPr rtlCol="0">
            <a:normAutofit/>
          </a:bodyPr>
          <a:lstStyle/>
          <a:p>
            <a:pPr rtl="0"/>
            <a:r>
              <a:rPr lang="tr-TR" dirty="0"/>
              <a:t>Hi! My name is Nurhak Kaya.</a:t>
            </a:r>
          </a:p>
          <a:p>
            <a:pPr rtl="0"/>
            <a:endParaRPr lang="tr-TR" dirty="0"/>
          </a:p>
          <a:p>
            <a:pPr marL="457200" indent="-457200" rtl="0">
              <a:buFont typeface="Arial" panose="020B0604020202020204" pitchFamily="34" charset="0"/>
              <a:buChar char="•"/>
            </a:pPr>
            <a:r>
              <a:rPr lang="tr-TR" dirty="0"/>
              <a:t>Solution Architect at Wattle (</a:t>
            </a:r>
            <a:r>
              <a:rPr lang="tr-TR" dirty="0">
                <a:hlinkClick r:id="rId3"/>
              </a:rPr>
              <a:t>https://www.wearewattle.com/</a:t>
            </a:r>
            <a:r>
              <a:rPr lang="tr-TR" dirty="0"/>
              <a:t>)</a:t>
            </a:r>
          </a:p>
          <a:p>
            <a:pPr marL="457200" indent="-457200" rtl="0">
              <a:buFont typeface="Arial" panose="020B0604020202020204" pitchFamily="34" charset="0"/>
              <a:buChar char="•"/>
            </a:pPr>
            <a:r>
              <a:rPr lang="tr-TR" dirty="0"/>
              <a:t>Umbraco MVPx3, Umbraco Certified Master, Scrum Master</a:t>
            </a:r>
          </a:p>
          <a:p>
            <a:pPr marL="457200" indent="-457200" rtl="0">
              <a:buFont typeface="Arial" panose="020B0604020202020204" pitchFamily="34" charset="0"/>
              <a:buChar char="•"/>
            </a:pPr>
            <a:r>
              <a:rPr lang="tr-TR" dirty="0"/>
              <a:t>Author of multiple tech articles</a:t>
            </a:r>
          </a:p>
          <a:p>
            <a:pPr marL="457200" indent="-457200" rtl="0">
              <a:buFont typeface="Arial" panose="020B0604020202020204" pitchFamily="34" charset="0"/>
              <a:buChar char="•"/>
            </a:pPr>
            <a:r>
              <a:rPr lang="tr-TR" dirty="0"/>
              <a:t>Open-source contributor, speaker, event organiser</a:t>
            </a:r>
            <a:endParaRPr lang="en-GB" dirty="0"/>
          </a:p>
        </p:txBody>
      </p:sp>
    </p:spTree>
    <p:extLst>
      <p:ext uri="{BB962C8B-B14F-4D97-AF65-F5344CB8AC3E}">
        <p14:creationId xmlns:p14="http://schemas.microsoft.com/office/powerpoint/2010/main" val="46861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Sustaınable and Accessıble Desıgn</a:t>
            </a:r>
          </a:p>
        </p:txBody>
      </p:sp>
      <p:sp>
        <p:nvSpPr>
          <p:cNvPr id="4" name="Text Placeholder 3"/>
          <p:cNvSpPr>
            <a:spLocks noGrp="1"/>
          </p:cNvSpPr>
          <p:nvPr>
            <p:ph type="body" sz="half" idx="2"/>
          </p:nvPr>
        </p:nvSpPr>
        <p:spPr/>
        <p:txBody>
          <a:bodyPr rtlCol="0"/>
          <a:lstStyle/>
          <a:p>
            <a:pPr rtl="0"/>
            <a:endParaRPr lang="en-GB" dirty="0"/>
          </a:p>
        </p:txBody>
      </p:sp>
      <p:pic>
        <p:nvPicPr>
          <p:cNvPr id="6" name="Picture Placeholder 5">
            <a:extLst>
              <a:ext uri="{FF2B5EF4-FFF2-40B4-BE49-F238E27FC236}">
                <a16:creationId xmlns:a16="http://schemas.microsoft.com/office/drawing/2014/main" id="{FAC0A176-6B18-46F4-A643-D8D014B9CA5A}"/>
              </a:ext>
            </a:extLst>
          </p:cNvPr>
          <p:cNvPicPr>
            <a:picLocks noGrp="1" noChangeAspect="1"/>
          </p:cNvPicPr>
          <p:nvPr>
            <p:ph type="pic" idx="1"/>
          </p:nvPr>
        </p:nvPicPr>
        <p:blipFill>
          <a:blip r:embed="rId3"/>
          <a:srcRect l="5556" r="5556"/>
          <a:stretch/>
        </p:blipFill>
        <p:spPr>
          <a:xfrm>
            <a:off x="192024" y="226314"/>
            <a:ext cx="5693664" cy="6405372"/>
          </a:xfrm>
        </p:spPr>
      </p:pic>
    </p:spTree>
    <p:extLst>
      <p:ext uri="{BB962C8B-B14F-4D97-AF65-F5344CB8AC3E}">
        <p14:creationId xmlns:p14="http://schemas.microsoft.com/office/powerpoint/2010/main" val="26967551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3289" y="1813502"/>
            <a:ext cx="9680855" cy="4440994"/>
          </a:xfrm>
        </p:spPr>
        <p:txBody>
          <a:bodyPr rtlCol="0">
            <a:normAutofit/>
          </a:bodyPr>
          <a:lstStyle/>
          <a:p>
            <a:pPr marL="342900" indent="-342900">
              <a:buFont typeface="Arial" panose="020B0604020202020204" pitchFamily="34" charset="0"/>
              <a:buChar char="•"/>
            </a:pPr>
            <a:r>
              <a:rPr lang="tr-TR" dirty="0"/>
              <a:t>An inaccessible app is not just annoying to users, but it also puts your (your client’s) business at risk. </a:t>
            </a:r>
          </a:p>
          <a:p>
            <a:pPr marL="342900" indent="-342900">
              <a:buFont typeface="Arial" panose="020B0604020202020204" pitchFamily="34" charset="0"/>
              <a:buChar char="•"/>
            </a:pPr>
            <a:r>
              <a:rPr lang="tr-TR" dirty="0"/>
              <a:t>Poor accessibility will lead to poor user experience, which can directly affect your (your client’s) business’s bottom line.</a:t>
            </a:r>
          </a:p>
          <a:p>
            <a:pPr marL="342900" indent="-342900">
              <a:buFont typeface="Arial" panose="020B0604020202020204" pitchFamily="34" charset="0"/>
              <a:buChar char="•"/>
            </a:pPr>
            <a:r>
              <a:rPr lang="tr-TR" dirty="0"/>
              <a:t>All UK public sector bodies have to meet the 2018 requirements unless they are exempt. Public sector bodies include</a:t>
            </a:r>
          </a:p>
          <a:p>
            <a:pPr marL="800100" lvl="1" indent="-342900">
              <a:buFont typeface="Arial" panose="020B0604020202020204" pitchFamily="34" charset="0"/>
              <a:buChar char="•"/>
            </a:pPr>
            <a:r>
              <a:rPr lang="tr-TR" dirty="0"/>
              <a:t>Central government and local government organisations</a:t>
            </a:r>
          </a:p>
          <a:p>
            <a:pPr marL="800100" lvl="1" indent="-342900">
              <a:buFont typeface="Arial" panose="020B0604020202020204" pitchFamily="34" charset="0"/>
              <a:buChar char="•"/>
            </a:pPr>
            <a:r>
              <a:rPr lang="tr-TR" dirty="0"/>
              <a:t>Some charities and other non-government organisations</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563625" y="381000"/>
            <a:ext cx="10047530" cy="1295400"/>
          </a:xfrm>
        </p:spPr>
        <p:txBody>
          <a:bodyPr rtlCol="0"/>
          <a:lstStyle/>
          <a:p>
            <a:pPr rtl="0"/>
            <a:r>
              <a:rPr lang="tr-TR" dirty="0"/>
              <a:t>Accessıble Desıgn Rıght from the Start</a:t>
            </a:r>
          </a:p>
        </p:txBody>
      </p:sp>
      <p:pic>
        <p:nvPicPr>
          <p:cNvPr id="7" name="Picture 6">
            <a:extLst>
              <a:ext uri="{FF2B5EF4-FFF2-40B4-BE49-F238E27FC236}">
                <a16:creationId xmlns:a16="http://schemas.microsoft.com/office/drawing/2014/main" id="{59FDCBFA-368B-D727-1159-2C4706A61B66}"/>
              </a:ext>
            </a:extLst>
          </p:cNvPr>
          <p:cNvPicPr>
            <a:picLocks noChangeAspect="1"/>
          </p:cNvPicPr>
          <p:nvPr/>
        </p:nvPicPr>
        <p:blipFill>
          <a:blip r:embed="rId3"/>
          <a:stretch>
            <a:fillRect/>
          </a:stretch>
        </p:blipFill>
        <p:spPr>
          <a:xfrm>
            <a:off x="5929943" y="5153343"/>
            <a:ext cx="5541621" cy="1342880"/>
          </a:xfrm>
          <a:prstGeom prst="rect">
            <a:avLst/>
          </a:prstGeom>
        </p:spPr>
      </p:pic>
    </p:spTree>
    <p:extLst>
      <p:ext uri="{BB962C8B-B14F-4D97-AF65-F5344CB8AC3E}">
        <p14:creationId xmlns:p14="http://schemas.microsoft.com/office/powerpoint/2010/main" val="32067924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3289" y="1813502"/>
            <a:ext cx="9680855" cy="4440994"/>
          </a:xfrm>
        </p:spPr>
        <p:txBody>
          <a:bodyPr rtlCol="0">
            <a:normAutofit/>
          </a:bodyPr>
          <a:lstStyle/>
          <a:p>
            <a:pPr marL="342900" indent="-342900">
              <a:buFont typeface="Arial" panose="020B0604020202020204" pitchFamily="34" charset="0"/>
              <a:buChar char="•"/>
            </a:pPr>
            <a:r>
              <a:rPr lang="tr-TR" dirty="0"/>
              <a:t>Create internal sustainability guidance to follow the best practices to build sustainable projects from the very beginning of projects.</a:t>
            </a:r>
          </a:p>
          <a:p>
            <a:pPr marL="342900" indent="-342900">
              <a:buFont typeface="Arial" panose="020B0604020202020204" pitchFamily="34" charset="0"/>
              <a:buChar char="•"/>
            </a:pPr>
            <a:r>
              <a:rPr lang="tr-TR" dirty="0"/>
              <a:t>This includes:</a:t>
            </a:r>
          </a:p>
          <a:p>
            <a:pPr marL="800100" lvl="1" indent="-342900">
              <a:buFont typeface="Arial" panose="020B0604020202020204" pitchFamily="34" charset="0"/>
              <a:buChar char="•"/>
            </a:pPr>
            <a:r>
              <a:rPr lang="tr-TR" dirty="0"/>
              <a:t>Hosting infrastructure</a:t>
            </a:r>
          </a:p>
          <a:p>
            <a:pPr marL="800100" lvl="1" indent="-342900">
              <a:buFont typeface="Arial" panose="020B0604020202020204" pitchFamily="34" charset="0"/>
              <a:buChar char="•"/>
            </a:pPr>
            <a:r>
              <a:rPr lang="tr-TR" dirty="0"/>
              <a:t>Software architecture</a:t>
            </a:r>
          </a:p>
          <a:p>
            <a:pPr marL="800100" lvl="1" indent="-342900">
              <a:buFont typeface="Arial" panose="020B0604020202020204" pitchFamily="34" charset="0"/>
              <a:buChar char="•"/>
            </a:pPr>
            <a:r>
              <a:rPr lang="tr-TR" dirty="0"/>
              <a:t>Creative and design approaches</a:t>
            </a:r>
          </a:p>
          <a:p>
            <a:pPr marL="800100" lvl="1" indent="-342900">
              <a:buFont typeface="Arial" panose="020B0604020202020204" pitchFamily="34" charset="0"/>
              <a:buChar char="•"/>
            </a:pPr>
            <a:r>
              <a:rPr lang="tr-TR" dirty="0"/>
              <a:t>User experience design</a:t>
            </a:r>
          </a:p>
          <a:p>
            <a:pPr marL="1257300" lvl="2" indent="-342900">
              <a:buFont typeface="Arial" panose="020B0604020202020204" pitchFamily="34" charset="0"/>
              <a:buChar char="•"/>
            </a:pPr>
            <a:r>
              <a:rPr lang="tr-TR" dirty="0"/>
              <a:t>Low carbon mode to activate low-carbon mode</a:t>
            </a:r>
          </a:p>
          <a:p>
            <a:pPr marL="342900" indent="-342900">
              <a:buFont typeface="Arial" panose="020B0604020202020204" pitchFamily="34" charset="0"/>
              <a:buChar char="•"/>
            </a:pPr>
            <a:r>
              <a:rPr lang="tr-TR" dirty="0"/>
              <a:t>Upgrading projects have a positive impact on creating more sustainable solutions.</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563625" y="381000"/>
            <a:ext cx="10047530" cy="1295400"/>
          </a:xfrm>
        </p:spPr>
        <p:txBody>
          <a:bodyPr rtlCol="0"/>
          <a:lstStyle/>
          <a:p>
            <a:pPr rtl="0"/>
            <a:r>
              <a:rPr lang="tr-TR" dirty="0"/>
              <a:t>Sustaınable Desıgn Rıght from the Start</a:t>
            </a:r>
          </a:p>
        </p:txBody>
      </p:sp>
    </p:spTree>
    <p:extLst>
      <p:ext uri="{BB962C8B-B14F-4D97-AF65-F5344CB8AC3E}">
        <p14:creationId xmlns:p14="http://schemas.microsoft.com/office/powerpoint/2010/main" val="20820459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563625" y="381000"/>
            <a:ext cx="10047530" cy="1295400"/>
          </a:xfrm>
        </p:spPr>
        <p:txBody>
          <a:bodyPr rtlCol="0"/>
          <a:lstStyle/>
          <a:p>
            <a:pPr rtl="0"/>
            <a:r>
              <a:rPr lang="tr-TR" dirty="0"/>
              <a:t>Low carbon mode wıth a sımple swıtch</a:t>
            </a:r>
          </a:p>
        </p:txBody>
      </p:sp>
      <p:pic>
        <p:nvPicPr>
          <p:cNvPr id="5" name="Picture 4">
            <a:extLst>
              <a:ext uri="{FF2B5EF4-FFF2-40B4-BE49-F238E27FC236}">
                <a16:creationId xmlns:a16="http://schemas.microsoft.com/office/drawing/2014/main" id="{5D606697-AE9E-D3EE-096C-FA4E4DA0D8F6}"/>
              </a:ext>
            </a:extLst>
          </p:cNvPr>
          <p:cNvPicPr>
            <a:picLocks noChangeAspect="1"/>
          </p:cNvPicPr>
          <p:nvPr/>
        </p:nvPicPr>
        <p:blipFill>
          <a:blip r:embed="rId3"/>
          <a:stretch>
            <a:fillRect/>
          </a:stretch>
        </p:blipFill>
        <p:spPr>
          <a:xfrm>
            <a:off x="1163556" y="1676400"/>
            <a:ext cx="10171956" cy="4748712"/>
          </a:xfrm>
          <a:prstGeom prst="rect">
            <a:avLst/>
          </a:prstGeom>
        </p:spPr>
      </p:pic>
    </p:spTree>
    <p:extLst>
      <p:ext uri="{BB962C8B-B14F-4D97-AF65-F5344CB8AC3E}">
        <p14:creationId xmlns:p14="http://schemas.microsoft.com/office/powerpoint/2010/main" val="31448688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563625" y="381000"/>
            <a:ext cx="10047530" cy="1295400"/>
          </a:xfrm>
        </p:spPr>
        <p:txBody>
          <a:bodyPr rtlCol="0"/>
          <a:lstStyle/>
          <a:p>
            <a:pPr rtl="0"/>
            <a:r>
              <a:rPr lang="tr-TR" dirty="0"/>
              <a:t>Low carbon mode wıth a sımple swıtch</a:t>
            </a:r>
          </a:p>
        </p:txBody>
      </p:sp>
      <p:pic>
        <p:nvPicPr>
          <p:cNvPr id="2" name="Picture 1">
            <a:extLst>
              <a:ext uri="{FF2B5EF4-FFF2-40B4-BE49-F238E27FC236}">
                <a16:creationId xmlns:a16="http://schemas.microsoft.com/office/drawing/2014/main" id="{1CF024C0-5769-450F-EB3E-577763B01197}"/>
              </a:ext>
            </a:extLst>
          </p:cNvPr>
          <p:cNvPicPr>
            <a:picLocks noChangeAspect="1"/>
          </p:cNvPicPr>
          <p:nvPr/>
        </p:nvPicPr>
        <p:blipFill>
          <a:blip r:embed="rId3"/>
          <a:stretch>
            <a:fillRect/>
          </a:stretch>
        </p:blipFill>
        <p:spPr>
          <a:xfrm>
            <a:off x="903785" y="1532600"/>
            <a:ext cx="10384429" cy="4801284"/>
          </a:xfrm>
          <a:prstGeom prst="rect">
            <a:avLst/>
          </a:prstGeom>
        </p:spPr>
      </p:pic>
    </p:spTree>
    <p:extLst>
      <p:ext uri="{BB962C8B-B14F-4D97-AF65-F5344CB8AC3E}">
        <p14:creationId xmlns:p14="http://schemas.microsoft.com/office/powerpoint/2010/main" val="13319933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0" y="384048"/>
            <a:ext cx="5604294" cy="1828800"/>
          </a:xfrm>
        </p:spPr>
        <p:txBody>
          <a:bodyPr rtlCol="0"/>
          <a:lstStyle/>
          <a:p>
            <a:pPr rtl="0"/>
            <a:r>
              <a:rPr lang="tr-TR" dirty="0"/>
              <a:t>What else?</a:t>
            </a:r>
          </a:p>
        </p:txBody>
      </p:sp>
      <p:pic>
        <p:nvPicPr>
          <p:cNvPr id="9" name="Picture Placeholder 8">
            <a:extLst>
              <a:ext uri="{FF2B5EF4-FFF2-40B4-BE49-F238E27FC236}">
                <a16:creationId xmlns:a16="http://schemas.microsoft.com/office/drawing/2014/main" id="{A72AB662-E5B6-30A2-65FB-291C24B693F2}"/>
              </a:ext>
            </a:extLst>
          </p:cNvPr>
          <p:cNvPicPr>
            <a:picLocks noGrp="1" noChangeAspect="1"/>
          </p:cNvPicPr>
          <p:nvPr>
            <p:ph type="pic" idx="1"/>
          </p:nvPr>
        </p:nvPicPr>
        <p:blipFill>
          <a:blip r:embed="rId3"/>
          <a:srcRect l="5556" r="5556"/>
          <a:stretch/>
        </p:blipFill>
        <p:spPr>
          <a:xfrm>
            <a:off x="198407" y="232913"/>
            <a:ext cx="5681932" cy="6392174"/>
          </a:xfrm>
        </p:spPr>
      </p:pic>
      <p:sp>
        <p:nvSpPr>
          <p:cNvPr id="4" name="Text Placeholder 3"/>
          <p:cNvSpPr>
            <a:spLocks noGrp="1"/>
          </p:cNvSpPr>
          <p:nvPr>
            <p:ph type="body" sz="half" idx="2"/>
          </p:nvPr>
        </p:nvSpPr>
        <p:spPr/>
        <p:txBody>
          <a:bodyPr rtlCol="0"/>
          <a:lstStyle/>
          <a:p>
            <a:pPr rtl="0"/>
            <a:endParaRPr lang="en-GB" dirty="0"/>
          </a:p>
        </p:txBody>
      </p:sp>
    </p:spTree>
    <p:extLst>
      <p:ext uri="{BB962C8B-B14F-4D97-AF65-F5344CB8AC3E}">
        <p14:creationId xmlns:p14="http://schemas.microsoft.com/office/powerpoint/2010/main" val="4867884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3289" y="1813502"/>
            <a:ext cx="9680855" cy="4440994"/>
          </a:xfrm>
        </p:spPr>
        <p:txBody>
          <a:bodyPr rtlCol="0">
            <a:normAutofit/>
          </a:bodyPr>
          <a:lstStyle/>
          <a:p>
            <a:pPr marL="342900" indent="-342900">
              <a:buFont typeface="Arial" panose="020B0604020202020204" pitchFamily="34" charset="0"/>
              <a:buChar char="•"/>
            </a:pPr>
            <a:r>
              <a:rPr lang="tr-TR" dirty="0"/>
              <a:t>There is a lot more to talk about good software design, and options vary depending on the project.</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563625" y="381000"/>
            <a:ext cx="10047530" cy="1295400"/>
          </a:xfrm>
        </p:spPr>
        <p:txBody>
          <a:bodyPr rtlCol="0"/>
          <a:lstStyle/>
          <a:p>
            <a:pPr rtl="0"/>
            <a:r>
              <a:rPr lang="tr-TR" dirty="0"/>
              <a:t>Securıty, better together vs. Better apart and more...</a:t>
            </a:r>
          </a:p>
        </p:txBody>
      </p:sp>
    </p:spTree>
    <p:extLst>
      <p:ext uri="{BB962C8B-B14F-4D97-AF65-F5344CB8AC3E}">
        <p14:creationId xmlns:p14="http://schemas.microsoft.com/office/powerpoint/2010/main" val="9566913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0" y="384048"/>
            <a:ext cx="5604294" cy="1828800"/>
          </a:xfrm>
        </p:spPr>
        <p:txBody>
          <a:bodyPr rtlCol="0"/>
          <a:lstStyle/>
          <a:p>
            <a:pPr rtl="0"/>
            <a:r>
              <a:rPr lang="tr-TR" dirty="0"/>
              <a:t>acknowledgements</a:t>
            </a:r>
          </a:p>
        </p:txBody>
      </p:sp>
      <p:pic>
        <p:nvPicPr>
          <p:cNvPr id="9" name="Picture Placeholder 8">
            <a:extLst>
              <a:ext uri="{FF2B5EF4-FFF2-40B4-BE49-F238E27FC236}">
                <a16:creationId xmlns:a16="http://schemas.microsoft.com/office/drawing/2014/main" id="{A72AB662-E5B6-30A2-65FB-291C24B693F2}"/>
              </a:ext>
            </a:extLst>
          </p:cNvPr>
          <p:cNvPicPr>
            <a:picLocks noGrp="1" noChangeAspect="1"/>
          </p:cNvPicPr>
          <p:nvPr>
            <p:ph type="pic" idx="1"/>
          </p:nvPr>
        </p:nvPicPr>
        <p:blipFill>
          <a:blip r:embed="rId3"/>
          <a:srcRect l="5556" r="5556"/>
          <a:stretch/>
        </p:blipFill>
        <p:spPr>
          <a:xfrm>
            <a:off x="198407" y="232913"/>
            <a:ext cx="5681932" cy="6392174"/>
          </a:xfrm>
        </p:spPr>
      </p:pic>
      <p:sp>
        <p:nvSpPr>
          <p:cNvPr id="4" name="Text Placeholder 3"/>
          <p:cNvSpPr>
            <a:spLocks noGrp="1"/>
          </p:cNvSpPr>
          <p:nvPr>
            <p:ph type="body" sz="half" idx="2"/>
          </p:nvPr>
        </p:nvSpPr>
        <p:spPr/>
        <p:txBody>
          <a:bodyPr rtlCol="0"/>
          <a:lstStyle/>
          <a:p>
            <a:pPr rtl="0"/>
            <a:endParaRPr lang="en-GB" dirty="0"/>
          </a:p>
        </p:txBody>
      </p:sp>
    </p:spTree>
    <p:extLst>
      <p:ext uri="{BB962C8B-B14F-4D97-AF65-F5344CB8AC3E}">
        <p14:creationId xmlns:p14="http://schemas.microsoft.com/office/powerpoint/2010/main" val="33424239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8758687" cy="4672642"/>
          </a:xfrm>
        </p:spPr>
        <p:txBody>
          <a:bodyPr rtlCol="0">
            <a:normAutofit lnSpcReduction="10000"/>
          </a:bodyPr>
          <a:lstStyle/>
          <a:p>
            <a:pPr marL="0" indent="0">
              <a:buNone/>
            </a:pPr>
            <a:r>
              <a:rPr lang="tr-TR" dirty="0"/>
              <a:t>A Philosophy of Software Design, John Ousterhout</a:t>
            </a:r>
          </a:p>
          <a:p>
            <a:pPr marL="0" indent="0">
              <a:buNone/>
            </a:pPr>
            <a:r>
              <a:rPr lang="tr-TR" dirty="0"/>
              <a:t>Extreme Programming Explained, Kent Beck &amp; Cynthia Andres</a:t>
            </a:r>
          </a:p>
          <a:p>
            <a:pPr marL="0" indent="0">
              <a:buNone/>
            </a:pPr>
            <a:r>
              <a:rPr lang="tr-TR" dirty="0"/>
              <a:t>Clean Architecture: A Craftsman’s Guide to Software Structure and Design, Robert C. Martin</a:t>
            </a:r>
          </a:p>
          <a:p>
            <a:pPr marL="0" indent="0">
              <a:buNone/>
            </a:pPr>
            <a:r>
              <a:rPr lang="tr-TR" dirty="0"/>
              <a:t>Clean Code: A Handbook of Agile Software Craftsmanship, Robert C. Martin</a:t>
            </a:r>
          </a:p>
          <a:p>
            <a:pPr marL="0" indent="0">
              <a:buNone/>
            </a:pPr>
            <a:r>
              <a:rPr lang="tr-TR" dirty="0"/>
              <a:t>Software Modularity – An Introduction to Strategic Software Modularization, Karl Br</a:t>
            </a:r>
            <a:r>
              <a:rPr lang="en-GB" dirty="0"/>
              <a:t>å</a:t>
            </a:r>
            <a:r>
              <a:rPr lang="tr-TR" dirty="0"/>
              <a:t>tegren</a:t>
            </a:r>
          </a:p>
          <a:p>
            <a:pPr marL="0" indent="0">
              <a:buNone/>
            </a:pPr>
            <a:r>
              <a:rPr lang="tr-TR" dirty="0"/>
              <a:t>Scrum Guide, Ken Schwaber and Jeff Sutherland</a:t>
            </a:r>
          </a:p>
          <a:p>
            <a:pPr marL="0" indent="0">
              <a:buNone/>
            </a:pPr>
            <a:r>
              <a:rPr lang="tr-TR" dirty="0"/>
              <a:t>Designer AI Image Creator</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acknowledgements</a:t>
            </a:r>
            <a:endParaRPr lang="en-gb" dirty="0"/>
          </a:p>
        </p:txBody>
      </p:sp>
    </p:spTree>
    <p:extLst>
      <p:ext uri="{BB962C8B-B14F-4D97-AF65-F5344CB8AC3E}">
        <p14:creationId xmlns:p14="http://schemas.microsoft.com/office/powerpoint/2010/main" val="11410899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34255" y="1889184"/>
            <a:ext cx="7905632" cy="4587815"/>
          </a:xfrm>
        </p:spPr>
        <p:txBody>
          <a:bodyPr rtlCol="0">
            <a:normAutofit/>
          </a:bodyPr>
          <a:lstStyle/>
          <a:p>
            <a:pPr marL="0" indent="0">
              <a:buNone/>
            </a:pPr>
            <a:endParaRPr lang="tr-TR" dirty="0"/>
          </a:p>
          <a:p>
            <a:pPr marL="0" indent="0">
              <a:buNone/>
            </a:pPr>
            <a:endParaRPr lang="tr-TR" dirty="0"/>
          </a:p>
          <a:p>
            <a:pPr marL="0" indent="0">
              <a:buNone/>
            </a:pPr>
            <a:r>
              <a:rPr lang="tr-TR" dirty="0">
                <a:hlinkClick r:id="rId3"/>
              </a:rPr>
              <a:t>https://umbracocommunity.social/@nurhakkaya14</a:t>
            </a:r>
            <a:endParaRPr lang="tr-TR" dirty="0"/>
          </a:p>
          <a:p>
            <a:pPr marL="0" indent="0">
              <a:buNone/>
            </a:pPr>
            <a:r>
              <a:rPr lang="tr-TR" dirty="0">
                <a:hlinkClick r:id="rId4"/>
              </a:rPr>
              <a:t>https://twitter.com/nurhakkaya14</a:t>
            </a:r>
            <a:endParaRPr lang="tr-TR" dirty="0"/>
          </a:p>
          <a:p>
            <a:pPr marL="0" indent="0">
              <a:buNone/>
            </a:pPr>
            <a:r>
              <a:rPr lang="tr-TR" dirty="0">
                <a:hlinkClick r:id="rId5"/>
              </a:rPr>
              <a:t>https://www.linkedin.com/in/nurhak-kaya</a:t>
            </a:r>
            <a:endParaRPr lang="tr-TR" dirty="0"/>
          </a:p>
          <a:p>
            <a:pPr marL="0" indent="0">
              <a:buNone/>
            </a:pPr>
            <a:r>
              <a:rPr lang="tr-TR" dirty="0">
                <a:hlinkClick r:id="rId6"/>
              </a:rPr>
              <a:t>https://github.com/NurhakKaya</a:t>
            </a:r>
            <a:endParaRPr lang="tr-TR" dirty="0"/>
          </a:p>
          <a:p>
            <a:pPr marL="0" indent="0">
              <a:buNone/>
            </a:pPr>
            <a:endParaRPr lang="tr-TR" dirty="0"/>
          </a:p>
          <a:p>
            <a:pPr marL="0" indent="0">
              <a:buNone/>
            </a:pPr>
            <a:endParaRPr lang="tr-TR" dirty="0"/>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normAutofit/>
          </a:bodyPr>
          <a:lstStyle/>
          <a:p>
            <a:pPr rtl="0"/>
            <a:r>
              <a:rPr lang="tr-TR" dirty="0"/>
              <a:t>Thank you!</a:t>
            </a:r>
            <a:endParaRPr lang="en-gb" dirty="0"/>
          </a:p>
        </p:txBody>
      </p:sp>
      <p:pic>
        <p:nvPicPr>
          <p:cNvPr id="5" name="Picture 4" descr="A blue and white logo&#10;&#10;Description automatically generated">
            <a:extLst>
              <a:ext uri="{FF2B5EF4-FFF2-40B4-BE49-F238E27FC236}">
                <a16:creationId xmlns:a16="http://schemas.microsoft.com/office/drawing/2014/main" id="{E3E45E30-37EC-AC4B-1FF5-510022C32D90}"/>
              </a:ext>
            </a:extLst>
          </p:cNvPr>
          <p:cNvPicPr>
            <a:picLocks noChangeAspect="1"/>
          </p:cNvPicPr>
          <p:nvPr/>
        </p:nvPicPr>
        <p:blipFill>
          <a:blip r:embed="rId7"/>
          <a:stretch>
            <a:fillRect/>
          </a:stretch>
        </p:blipFill>
        <p:spPr>
          <a:xfrm>
            <a:off x="2438662" y="3091505"/>
            <a:ext cx="361027" cy="361027"/>
          </a:xfrm>
          <a:prstGeom prst="rect">
            <a:avLst/>
          </a:prstGeom>
        </p:spPr>
      </p:pic>
      <p:pic>
        <p:nvPicPr>
          <p:cNvPr id="7" name="Picture 6">
            <a:extLst>
              <a:ext uri="{FF2B5EF4-FFF2-40B4-BE49-F238E27FC236}">
                <a16:creationId xmlns:a16="http://schemas.microsoft.com/office/drawing/2014/main" id="{DBB79398-7A1E-0B45-D55A-CAAD916A78A7}"/>
              </a:ext>
            </a:extLst>
          </p:cNvPr>
          <p:cNvPicPr>
            <a:picLocks noChangeAspect="1"/>
          </p:cNvPicPr>
          <p:nvPr/>
        </p:nvPicPr>
        <p:blipFill>
          <a:blip r:embed="rId8"/>
          <a:stretch>
            <a:fillRect/>
          </a:stretch>
        </p:blipFill>
        <p:spPr>
          <a:xfrm>
            <a:off x="2413659" y="3601929"/>
            <a:ext cx="379018" cy="354954"/>
          </a:xfrm>
          <a:prstGeom prst="rect">
            <a:avLst/>
          </a:prstGeom>
        </p:spPr>
      </p:pic>
      <p:pic>
        <p:nvPicPr>
          <p:cNvPr id="8" name="Picture 7">
            <a:extLst>
              <a:ext uri="{FF2B5EF4-FFF2-40B4-BE49-F238E27FC236}">
                <a16:creationId xmlns:a16="http://schemas.microsoft.com/office/drawing/2014/main" id="{FB3DDFC9-E208-24D9-A2FE-21D1FA05FD3C}"/>
              </a:ext>
            </a:extLst>
          </p:cNvPr>
          <p:cNvPicPr>
            <a:picLocks noChangeAspect="1"/>
          </p:cNvPicPr>
          <p:nvPr/>
        </p:nvPicPr>
        <p:blipFill>
          <a:blip r:embed="rId9"/>
          <a:stretch>
            <a:fillRect/>
          </a:stretch>
        </p:blipFill>
        <p:spPr>
          <a:xfrm>
            <a:off x="2367391" y="4081161"/>
            <a:ext cx="471555" cy="455624"/>
          </a:xfrm>
          <a:prstGeom prst="rect">
            <a:avLst/>
          </a:prstGeom>
        </p:spPr>
      </p:pic>
      <p:pic>
        <p:nvPicPr>
          <p:cNvPr id="9" name="Picture 8">
            <a:extLst>
              <a:ext uri="{FF2B5EF4-FFF2-40B4-BE49-F238E27FC236}">
                <a16:creationId xmlns:a16="http://schemas.microsoft.com/office/drawing/2014/main" id="{0B41E236-CEED-935C-1BFA-C65163E5D6D4}"/>
              </a:ext>
            </a:extLst>
          </p:cNvPr>
          <p:cNvPicPr>
            <a:picLocks noChangeAspect="1"/>
          </p:cNvPicPr>
          <p:nvPr/>
        </p:nvPicPr>
        <p:blipFill>
          <a:blip r:embed="rId10"/>
          <a:stretch>
            <a:fillRect/>
          </a:stretch>
        </p:blipFill>
        <p:spPr>
          <a:xfrm>
            <a:off x="2372082" y="4661063"/>
            <a:ext cx="462173" cy="426892"/>
          </a:xfrm>
          <a:prstGeom prst="rect">
            <a:avLst/>
          </a:prstGeom>
        </p:spPr>
      </p:pic>
    </p:spTree>
    <p:extLst>
      <p:ext uri="{BB962C8B-B14F-4D97-AF65-F5344CB8AC3E}">
        <p14:creationId xmlns:p14="http://schemas.microsoft.com/office/powerpoint/2010/main" val="1922845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Complexıty ın Software Desıgn</a:t>
            </a:r>
          </a:p>
        </p:txBody>
      </p:sp>
      <p:sp>
        <p:nvSpPr>
          <p:cNvPr id="3" name="Picture Placeholder 2" descr="An empty placeholder to add an image. Click on the placeholder and select the image that you wish to add"/>
          <p:cNvSpPr>
            <a:spLocks noGrp="1"/>
          </p:cNvSpPr>
          <p:nvPr>
            <p:ph type="pic" idx="1"/>
          </p:nvPr>
        </p:nvSpPr>
        <p:spPr/>
        <p:txBody>
          <a:bodyPr/>
          <a:lstStyle/>
          <a:p>
            <a:endParaRPr lang="en-GB" dirty="0"/>
          </a:p>
        </p:txBody>
      </p:sp>
      <p:sp>
        <p:nvSpPr>
          <p:cNvPr id="4" name="Text Placeholder 3"/>
          <p:cNvSpPr>
            <a:spLocks noGrp="1"/>
          </p:cNvSpPr>
          <p:nvPr>
            <p:ph type="body" sz="half" idx="2"/>
          </p:nvPr>
        </p:nvSpPr>
        <p:spPr/>
        <p:txBody>
          <a:bodyPr rtlCol="0"/>
          <a:lstStyle/>
          <a:p>
            <a:pPr rtl="0"/>
            <a:endParaRPr lang="en-GB" dirty="0"/>
          </a:p>
        </p:txBody>
      </p:sp>
      <p:pic>
        <p:nvPicPr>
          <p:cNvPr id="6" name="Picture 5">
            <a:extLst>
              <a:ext uri="{FF2B5EF4-FFF2-40B4-BE49-F238E27FC236}">
                <a16:creationId xmlns:a16="http://schemas.microsoft.com/office/drawing/2014/main" id="{569B8F2A-541A-D9EF-A94E-20B822898178}"/>
              </a:ext>
            </a:extLst>
          </p:cNvPr>
          <p:cNvPicPr>
            <a:picLocks noChangeAspect="1"/>
          </p:cNvPicPr>
          <p:nvPr/>
        </p:nvPicPr>
        <p:blipFill>
          <a:blip r:embed="rId3"/>
          <a:stretch>
            <a:fillRect/>
          </a:stretch>
        </p:blipFill>
        <p:spPr>
          <a:xfrm>
            <a:off x="414069" y="698021"/>
            <a:ext cx="5461958" cy="5461958"/>
          </a:xfrm>
          <a:prstGeom prst="rect">
            <a:avLst/>
          </a:prstGeom>
        </p:spPr>
      </p:pic>
    </p:spTree>
    <p:extLst>
      <p:ext uri="{BB962C8B-B14F-4D97-AF65-F5344CB8AC3E}">
        <p14:creationId xmlns:p14="http://schemas.microsoft.com/office/powerpoint/2010/main" val="382249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9372600" cy="4672642"/>
          </a:xfrm>
        </p:spPr>
        <p:txBody>
          <a:bodyPr rtlCol="0"/>
          <a:lstStyle/>
          <a:p>
            <a:r>
              <a:rPr lang="en-GB" dirty="0"/>
              <a:t>“The greatest l</a:t>
            </a:r>
            <a:r>
              <a:rPr lang="tr-TR" dirty="0"/>
              <a:t>imitation in writing software is our ability to understand the systems we create.</a:t>
            </a:r>
            <a:r>
              <a:rPr lang="en-GB" dirty="0"/>
              <a:t>”</a:t>
            </a:r>
            <a:endParaRPr lang="tr-TR" dirty="0"/>
          </a:p>
          <a:p>
            <a:r>
              <a:rPr lang="en-GB" dirty="0"/>
              <a:t>“</a:t>
            </a:r>
            <a:r>
              <a:rPr lang="tr-TR" dirty="0"/>
              <a:t>The larger the program and the more people work on it, the more difficult it is to manage complexity.</a:t>
            </a:r>
            <a:r>
              <a:rPr lang="en-GB" dirty="0"/>
              <a:t>”</a:t>
            </a:r>
            <a:endParaRPr lang="tr-TR" dirty="0"/>
          </a:p>
          <a:p>
            <a:r>
              <a:rPr lang="en-GB" dirty="0"/>
              <a:t>“</a:t>
            </a:r>
            <a:r>
              <a:rPr lang="tr-TR" dirty="0"/>
              <a:t>Simpler design allows us to build large and more powerful systems before complexity becomes overwhelming.</a:t>
            </a:r>
            <a:r>
              <a:rPr lang="en-GB" dirty="0"/>
              <a:t>”</a:t>
            </a:r>
            <a:r>
              <a:rPr lang="tr-TR" dirty="0"/>
              <a:t> </a:t>
            </a:r>
          </a:p>
          <a:p>
            <a:pPr marL="0" indent="0" algn="r">
              <a:buNone/>
            </a:pPr>
            <a:r>
              <a:rPr lang="tr-TR" sz="2000" dirty="0"/>
              <a:t>John Ousterhout, Stanford University, A Philosophy of Software Design</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endParaRPr lang="en-gb" dirty="0"/>
          </a:p>
        </p:txBody>
      </p:sp>
    </p:spTree>
    <p:extLst>
      <p:ext uri="{BB962C8B-B14F-4D97-AF65-F5344CB8AC3E}">
        <p14:creationId xmlns:p14="http://schemas.microsoft.com/office/powerpoint/2010/main" val="20031667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9372600" cy="4672642"/>
          </a:xfrm>
        </p:spPr>
        <p:txBody>
          <a:bodyPr rtlCol="0"/>
          <a:lstStyle/>
          <a:p>
            <a:r>
              <a:rPr lang="en-GB" dirty="0"/>
              <a:t>“</a:t>
            </a:r>
            <a:r>
              <a:rPr lang="tr-TR" dirty="0"/>
              <a:t>Complexity isn’t caused by a single catastrophic error; it accumulates in lots of small chunks.</a:t>
            </a:r>
            <a:r>
              <a:rPr lang="en-GB" dirty="0"/>
              <a:t>”</a:t>
            </a:r>
            <a:endParaRPr lang="tr-TR" dirty="0"/>
          </a:p>
          <a:p>
            <a:r>
              <a:rPr lang="en-GB" dirty="0"/>
              <a:t>“</a:t>
            </a:r>
            <a:r>
              <a:rPr lang="tr-TR" dirty="0"/>
              <a:t>Eventually, there are so many of these small issues that every possible change to the system is affected by several of them.</a:t>
            </a:r>
            <a:r>
              <a:rPr lang="en-GB" dirty="0"/>
              <a:t>”</a:t>
            </a:r>
            <a:endParaRPr lang="tr-TR" dirty="0"/>
          </a:p>
          <a:p>
            <a:pPr marL="0" indent="0" algn="r">
              <a:buNone/>
            </a:pPr>
            <a:r>
              <a:rPr lang="tr-TR" sz="2000" dirty="0"/>
              <a:t>John Ousterhout, Stanford University, A Philosophy of Software Design</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endParaRPr lang="en-gb" dirty="0"/>
          </a:p>
        </p:txBody>
      </p:sp>
    </p:spTree>
    <p:extLst>
      <p:ext uri="{BB962C8B-B14F-4D97-AF65-F5344CB8AC3E}">
        <p14:creationId xmlns:p14="http://schemas.microsoft.com/office/powerpoint/2010/main" val="31800951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tr-TR" dirty="0"/>
              <a:t>Elımınatıng Complexıty</a:t>
            </a:r>
          </a:p>
        </p:txBody>
      </p:sp>
      <p:sp>
        <p:nvSpPr>
          <p:cNvPr id="3" name="Picture Placeholder 2" descr="An empty placeholder to add an image. Click on the placeholder and select the image that you wish to add"/>
          <p:cNvSpPr>
            <a:spLocks noGrp="1"/>
          </p:cNvSpPr>
          <p:nvPr>
            <p:ph type="pic" idx="1"/>
          </p:nvPr>
        </p:nvSpPr>
        <p:spPr/>
        <p:txBody>
          <a:bodyPr/>
          <a:lstStyle/>
          <a:p>
            <a:endParaRPr lang="en-GB" dirty="0"/>
          </a:p>
        </p:txBody>
      </p:sp>
      <p:sp>
        <p:nvSpPr>
          <p:cNvPr id="4" name="Text Placeholder 3"/>
          <p:cNvSpPr>
            <a:spLocks noGrp="1"/>
          </p:cNvSpPr>
          <p:nvPr>
            <p:ph type="body" sz="half" idx="2"/>
          </p:nvPr>
        </p:nvSpPr>
        <p:spPr/>
        <p:txBody>
          <a:bodyPr rtlCol="0"/>
          <a:lstStyle/>
          <a:p>
            <a:pPr rtl="0"/>
            <a:endParaRPr lang="en-GB" dirty="0"/>
          </a:p>
        </p:txBody>
      </p:sp>
      <p:pic>
        <p:nvPicPr>
          <p:cNvPr id="7" name="Picture 6">
            <a:extLst>
              <a:ext uri="{FF2B5EF4-FFF2-40B4-BE49-F238E27FC236}">
                <a16:creationId xmlns:a16="http://schemas.microsoft.com/office/drawing/2014/main" id="{7B01F984-E756-04E8-D5B3-566F65239B7A}"/>
              </a:ext>
            </a:extLst>
          </p:cNvPr>
          <p:cNvPicPr>
            <a:picLocks noChangeAspect="1"/>
          </p:cNvPicPr>
          <p:nvPr/>
        </p:nvPicPr>
        <p:blipFill>
          <a:blip r:embed="rId3"/>
          <a:stretch>
            <a:fillRect/>
          </a:stretch>
        </p:blipFill>
        <p:spPr>
          <a:xfrm>
            <a:off x="388189" y="895710"/>
            <a:ext cx="5539596" cy="5539596"/>
          </a:xfrm>
          <a:prstGeom prst="rect">
            <a:avLst/>
          </a:prstGeom>
        </p:spPr>
      </p:pic>
    </p:spTree>
    <p:extLst>
      <p:ext uri="{BB962C8B-B14F-4D97-AF65-F5344CB8AC3E}">
        <p14:creationId xmlns:p14="http://schemas.microsoft.com/office/powerpoint/2010/main" val="3916661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9372600" cy="4672642"/>
          </a:xfrm>
        </p:spPr>
        <p:txBody>
          <a:bodyPr rtlCol="0">
            <a:normAutofit/>
          </a:bodyPr>
          <a:lstStyle/>
          <a:p>
            <a:r>
              <a:rPr lang="tr-TR" dirty="0"/>
              <a:t>Good development tools can help us deal with complexity, but they are not enough.</a:t>
            </a:r>
          </a:p>
          <a:p>
            <a:r>
              <a:rPr lang="tr-TR" dirty="0"/>
              <a:t>One approach is to eliminate complexity by making code simpler.</a:t>
            </a:r>
          </a:p>
          <a:p>
            <a:r>
              <a:rPr lang="tr-TR" dirty="0"/>
              <a:t> The second approach is the </a:t>
            </a:r>
            <a:r>
              <a:rPr lang="tr-TR" b="1" i="1" dirty="0"/>
              <a:t>modular design</a:t>
            </a:r>
            <a:r>
              <a:rPr lang="tr-TR" dirty="0"/>
              <a:t>.</a:t>
            </a:r>
          </a:p>
          <a:p>
            <a:pPr lvl="1"/>
            <a:r>
              <a:rPr lang="tr-TR" dirty="0"/>
              <a:t>Encapsulate the more complex code so that programmers can work on a system without being exposed to all of its complexity at once. </a:t>
            </a:r>
          </a:p>
          <a:p>
            <a:pPr lvl="1"/>
            <a:r>
              <a:rPr lang="tr-TR" dirty="0"/>
              <a:t>Relatively independent modules so that programmers can work on one module without having to understand the details of other modules.</a:t>
            </a:r>
            <a:endParaRPr lang="tr-TR" sz="2000" dirty="0"/>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r>
              <a:rPr lang="tr-TR" dirty="0"/>
              <a:t>Elımınatıng complexıty</a:t>
            </a:r>
            <a:endParaRPr lang="en-gb" dirty="0"/>
          </a:p>
        </p:txBody>
      </p:sp>
    </p:spTree>
    <p:extLst>
      <p:ext uri="{BB962C8B-B14F-4D97-AF65-F5344CB8AC3E}">
        <p14:creationId xmlns:p14="http://schemas.microsoft.com/office/powerpoint/2010/main" val="17612357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1804358"/>
            <a:ext cx="4402347" cy="4672642"/>
          </a:xfrm>
        </p:spPr>
        <p:txBody>
          <a:bodyPr rtlCol="0">
            <a:normAutofit/>
          </a:bodyPr>
          <a:lstStyle/>
          <a:p>
            <a:r>
              <a:rPr lang="tr-TR" dirty="0"/>
              <a:t>Modular programming is a software design technique that emphasizes </a:t>
            </a:r>
            <a:r>
              <a:rPr lang="tr-TR" b="1" i="1" dirty="0"/>
              <a:t>separating the functionality </a:t>
            </a:r>
            <a:r>
              <a:rPr lang="tr-TR" dirty="0"/>
              <a:t>of a program into </a:t>
            </a:r>
            <a:r>
              <a:rPr lang="tr-TR" b="1" i="1" dirty="0"/>
              <a:t>independent, interchangeable modules</a:t>
            </a:r>
            <a:r>
              <a:rPr lang="tr-TR" i="1" dirty="0"/>
              <a:t>.</a:t>
            </a:r>
            <a:endParaRPr lang="tr-TR" dirty="0"/>
          </a:p>
          <a:p>
            <a:r>
              <a:rPr lang="tr-TR" dirty="0"/>
              <a:t>If a piece of code can be independently created and maintained to be reused in different systems, that should be a module.</a:t>
            </a:r>
          </a:p>
        </p:txBody>
      </p:sp>
      <p:sp>
        <p:nvSpPr>
          <p:cNvPr id="6" name="Title 1">
            <a:extLst>
              <a:ext uri="{FF2B5EF4-FFF2-40B4-BE49-F238E27FC236}">
                <a16:creationId xmlns:a16="http://schemas.microsoft.com/office/drawing/2014/main" id="{61AD11DF-1FBD-2A26-5565-33EF1C0BF373}"/>
              </a:ext>
            </a:extLst>
          </p:cNvPr>
          <p:cNvSpPr>
            <a:spLocks noGrp="1"/>
          </p:cNvSpPr>
          <p:nvPr>
            <p:ph type="title"/>
          </p:nvPr>
        </p:nvSpPr>
        <p:spPr>
          <a:xfrm>
            <a:off x="1981200" y="381000"/>
            <a:ext cx="9372600" cy="1295400"/>
          </a:xfrm>
        </p:spPr>
        <p:txBody>
          <a:bodyPr rtlCol="0"/>
          <a:lstStyle/>
          <a:p>
            <a:pPr rtl="0"/>
            <a:r>
              <a:rPr lang="tr-TR" dirty="0"/>
              <a:t>Modules, blocks, frameworks</a:t>
            </a:r>
            <a:endParaRPr lang="en-gb" dirty="0"/>
          </a:p>
        </p:txBody>
      </p:sp>
      <p:pic>
        <p:nvPicPr>
          <p:cNvPr id="4" name="Picture 3">
            <a:extLst>
              <a:ext uri="{FF2B5EF4-FFF2-40B4-BE49-F238E27FC236}">
                <a16:creationId xmlns:a16="http://schemas.microsoft.com/office/drawing/2014/main" id="{3552141A-D896-122B-2745-324D8865F923}"/>
              </a:ext>
            </a:extLst>
          </p:cNvPr>
          <p:cNvPicPr>
            <a:picLocks noChangeAspect="1"/>
          </p:cNvPicPr>
          <p:nvPr/>
        </p:nvPicPr>
        <p:blipFill>
          <a:blip r:embed="rId3"/>
          <a:stretch>
            <a:fillRect/>
          </a:stretch>
        </p:blipFill>
        <p:spPr>
          <a:xfrm>
            <a:off x="6299566" y="2107002"/>
            <a:ext cx="5892434" cy="3922863"/>
          </a:xfrm>
          <a:prstGeom prst="rect">
            <a:avLst/>
          </a:prstGeom>
        </p:spPr>
      </p:pic>
      <p:sp>
        <p:nvSpPr>
          <p:cNvPr id="5" name="Content Placeholder 2">
            <a:extLst>
              <a:ext uri="{FF2B5EF4-FFF2-40B4-BE49-F238E27FC236}">
                <a16:creationId xmlns:a16="http://schemas.microsoft.com/office/drawing/2014/main" id="{FB00D45E-314B-CC36-146F-3504ED297205}"/>
              </a:ext>
            </a:extLst>
          </p:cNvPr>
          <p:cNvSpPr txBox="1">
            <a:spLocks/>
          </p:cNvSpPr>
          <p:nvPr/>
        </p:nvSpPr>
        <p:spPr>
          <a:xfrm>
            <a:off x="8117457" y="1804358"/>
            <a:ext cx="4643887" cy="4672642"/>
          </a:xfrm>
          <a:prstGeom prst="rect">
            <a:avLst/>
          </a:prstGeom>
        </p:spPr>
        <p:txBody>
          <a:bodyPr vert="horz" lIns="91440" tIns="45720" rIns="91440" bIns="45720" rtlCol="0">
            <a:normAutofit/>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a:lstStyle>
          <a:p>
            <a:pPr marL="0" indent="0">
              <a:buNone/>
            </a:pPr>
            <a:r>
              <a:rPr lang="tr-TR" dirty="0"/>
              <a:t>Building Blocks</a:t>
            </a:r>
          </a:p>
        </p:txBody>
      </p:sp>
    </p:spTree>
    <p:extLst>
      <p:ext uri="{BB962C8B-B14F-4D97-AF65-F5344CB8AC3E}">
        <p14:creationId xmlns:p14="http://schemas.microsoft.com/office/powerpoint/2010/main" val="5979668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666394_TF03031027" id="{FA044B40-04E4-4400-9FC3-ED96674E5B50}" vid="{72B8D07F-DAC1-4D7D-BA4B-829C0E68476C}"/>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30C5B9-1E5F-4356-968E-2FC64955BFF3}">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8DD6EEDF-527A-4587-A446-F1DE3EAF9D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E6DFB71-5650-4E53-8134-FCF33ECDD3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wireframe building presentation (widescreen)</Template>
  <TotalTime>248</TotalTime>
  <Words>2037</Words>
  <Application>Microsoft Office PowerPoint</Application>
  <PresentationFormat>Widescreen</PresentationFormat>
  <Paragraphs>215</Paragraphs>
  <Slides>39</Slides>
  <Notes>39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Calibri</vt:lpstr>
      <vt:lpstr>Wireframe Building 16x9</vt:lpstr>
      <vt:lpstr>A Software developer’s guIde to desıgnıng better software apps:</vt:lpstr>
      <vt:lpstr>Agenda</vt:lpstr>
      <vt:lpstr>Introductıon</vt:lpstr>
      <vt:lpstr>Complexıty ın Software Desıgn</vt:lpstr>
      <vt:lpstr>PowerPoint Presentation</vt:lpstr>
      <vt:lpstr>PowerPoint Presentation</vt:lpstr>
      <vt:lpstr>Elımınatıng Complexıty</vt:lpstr>
      <vt:lpstr>Elımınatıng complexıty</vt:lpstr>
      <vt:lpstr>Modules, blocks, frameworks</vt:lpstr>
      <vt:lpstr>Modules, blocks, frameworks</vt:lpstr>
      <vt:lpstr>Modules, blocks, frameworks</vt:lpstr>
      <vt:lpstr>Modules, blocks, frameworks</vt:lpstr>
      <vt:lpstr>Independent, reusable and ınterchangeable module</vt:lpstr>
      <vt:lpstr>Talkıng about module ınterfaces...</vt:lpstr>
      <vt:lpstr>Methods</vt:lpstr>
      <vt:lpstr>Complexıty ıs ıncremental</vt:lpstr>
      <vt:lpstr>Complexıty ıs ıncremental</vt:lpstr>
      <vt:lpstr>As Complexıty ıncreases...</vt:lpstr>
      <vt:lpstr>Workıng code ısn’t enough.</vt:lpstr>
      <vt:lpstr>Strategıc vs. Tactıcal programmıng</vt:lpstr>
      <vt:lpstr>Tactıcal programmıng leads to bad code</vt:lpstr>
      <vt:lpstr>Strategıc programmıng – an ınvestment mındset</vt:lpstr>
      <vt:lpstr>How much to ınvest?</vt:lpstr>
      <vt:lpstr>Whıch approach to choose?</vt:lpstr>
      <vt:lpstr>Plan before buıld</vt:lpstr>
      <vt:lpstr>Plan before buıldıng ıt.</vt:lpstr>
      <vt:lpstr>Plan before buıldıng ıt.</vt:lpstr>
      <vt:lpstr>Consıstency</vt:lpstr>
      <vt:lpstr>Consıstency buılds trust</vt:lpstr>
      <vt:lpstr>Sustaınable and Accessıble Desıgn</vt:lpstr>
      <vt:lpstr>Accessıble Desıgn Rıght from the Start</vt:lpstr>
      <vt:lpstr>Sustaınable Desıgn Rıght from the Start</vt:lpstr>
      <vt:lpstr>Low carbon mode wıth a sımple swıtch</vt:lpstr>
      <vt:lpstr>Low carbon mode wıth a sımple swıtch</vt:lpstr>
      <vt:lpstr>What else?</vt:lpstr>
      <vt:lpstr>Securıty, better together vs. Better apart and more...</vt:lpstr>
      <vt:lpstr>acknowledgements</vt:lpstr>
      <vt:lpstr>acknowledgements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Software developer’s guIde to desıgnıng better software apps:</dc:title>
  <dc:creator>Nurhak Kaya</dc:creator>
  <cp:lastModifiedBy>Nurhak Kaya</cp:lastModifiedBy>
  <cp:revision>66</cp:revision>
  <dcterms:created xsi:type="dcterms:W3CDTF">2024-04-26T20:31:06Z</dcterms:created>
  <dcterms:modified xsi:type="dcterms:W3CDTF">2024-04-27T00:39:41Z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